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1" r:id="rId3"/>
    <p:sldId id="292" r:id="rId4"/>
    <p:sldId id="261" r:id="rId5"/>
    <p:sldId id="262" r:id="rId6"/>
    <p:sldId id="263" r:id="rId7"/>
    <p:sldId id="287" r:id="rId8"/>
    <p:sldId id="288" r:id="rId9"/>
    <p:sldId id="271" r:id="rId10"/>
    <p:sldId id="272" r:id="rId11"/>
    <p:sldId id="273" r:id="rId12"/>
    <p:sldId id="274" r:id="rId13"/>
    <p:sldId id="275" r:id="rId14"/>
    <p:sldId id="278" r:id="rId15"/>
    <p:sldId id="279" r:id="rId16"/>
    <p:sldId id="282" r:id="rId17"/>
    <p:sldId id="283" r:id="rId18"/>
    <p:sldId id="284" r:id="rId19"/>
    <p:sldId id="259" r:id="rId20"/>
    <p:sldId id="266" r:id="rId21"/>
    <p:sldId id="289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2"/>
    <a:srgbClr val="6BA1F6"/>
    <a:srgbClr val="97B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6B3798-F941-F449-9971-B5AD90EF69CD}" v="2766" dt="2022-06-06T23:28:04.073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/>
    <p:restoredTop sz="91331"/>
  </p:normalViewPr>
  <p:slideViewPr>
    <p:cSldViewPr snapToGrid="0" snapToObjects="1">
      <p:cViewPr>
        <p:scale>
          <a:sx n="130" d="100"/>
          <a:sy n="130" d="100"/>
        </p:scale>
        <p:origin x="1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B93892E-F32C-6868-54AF-B012DC10C3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FB4CFD-C991-991C-2CBC-214572D223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966D1-7241-5846-BE53-7BE7B85B8DE4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046145-EC54-9600-3AFA-35525027BA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EEE4FF1-C6DA-B6AD-E331-97F6DA6BEF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DF10A-2E12-B74E-AF36-FF2F8E2D1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1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31490-6741-8641-BD2F-E634DA4AEF6E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E47B1-AF15-B14A-8AAA-F8AF8CFE166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421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3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61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15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98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71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63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57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7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73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98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9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5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29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9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8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9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82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0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3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3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C1D5C-15AE-4AD6-E9AA-EE687092A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6640A2-04AF-4192-7F7D-C2D16F460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0CAB48-040A-02DC-B9D4-21F91D6A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0FCCF7-4DA6-8220-7231-45FF2A13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9D63FB-0553-81AB-AAB6-B3C501B0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6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271EF1-6903-339C-6944-6BB490F5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60727D8-9973-5A17-1D3E-2D99226B9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74C4DA-BA54-B044-422D-0F8C81CA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9BFCF8-5542-94EB-C6C7-F8FB3DF4C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528545-9F45-01AF-D5D0-692FD69A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3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D9D89AA-227A-88C1-A116-9B043301B0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EADFEB-3B88-2E87-EB12-B1DD964F9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FC628A-BDA7-2DC3-4B13-7E9BE33E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7FC013-AC17-6763-9327-86860455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CF6A1-3812-4814-DAC8-68935093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9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6F0740-4D24-841D-708E-B89A59B5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D34DE6-9E07-ACB5-C4CC-581A8ED3C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08AEE5-B8EF-E354-77FD-35EE16BD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553ABB-8D84-2F70-4BBA-B15E9C44A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3DF2CA-85A7-2B94-4F82-6231FAD5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C9C9F3-BD4F-83BF-2F12-CE8ABC362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9CA5B0-48A1-9066-34AC-76E40B726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EE74EA-1EA8-D0D8-806B-EDC549CE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B0AE00-6AC4-50BA-285C-7668D5BB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D5A2CB-221F-DE85-22A7-23FF5E69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A86676-9B9F-74D1-4697-CC56ED56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61CC3B-FDED-EEA8-7F0C-F614D8FB5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8C8F358-91DE-54C2-3DE3-CF6871873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51E0B7-86C5-F2E8-67B0-479B6064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8FF3DD-9402-A6F3-F73D-929EA3CF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266C69-4E9F-EC04-21E1-9F4F9620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5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052F7D-07B6-8303-7FE7-DF65E00F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BB971E-A38C-BCE4-D848-F5461F7B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63F891-50DB-52CA-1078-7BE04A58B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61DBFA0-C87D-E0F1-08B5-CC10BBBA9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C412BD9-236B-2BFC-171E-731AA0D815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2E5B095-132B-537A-262C-14C000B3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A83E823-D5A0-1DD2-1B4B-E7BA3D71B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CBED80-CEDE-A5B8-144E-845BAEC2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9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97DB0-7B35-F036-1BD1-9DA497E2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0255712-65E1-45F9-E6F1-BFC1AF520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BB1185A-8ACE-97B7-6BD7-F6FC6A9C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C53BE7-7941-B55C-D475-A01822CF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5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218151F-6ECD-BD90-0F8F-32732349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DA2B62F-FDEF-1687-D934-B66246BD3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0A4DE2-E4C4-3B30-AB82-BFD083B1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3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44AC2D-96E0-5E04-993D-D4DE3266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A73D07-C73D-B556-80C4-D194C58AD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D14A874-29CB-1472-5587-3E52F4BF3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E979BF-987D-78EA-517D-46D7C730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629DA01-98EA-69DE-560D-E988F4A6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0DB5F12-D9D6-5178-584A-61F7A89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1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61150-7654-A567-50E2-1E5D3C8C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E8513D2-E903-3880-9237-32B08D44F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45F2C3-9A30-D464-EC53-A060819E0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E6EA1EA-2429-0FFA-5987-DE0522B4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1CAC572-AF07-E380-3BA9-9775A014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2584174-FF20-4A27-8BDF-47C86D4B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7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38A693A-68A3-0475-5B72-F999DCF5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966D12-FBAC-FD29-103A-FDF2FC58D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659A64-4D43-5521-835D-538D69984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122C35-2DC3-B2A8-06C8-ABF6E861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E82E20-CF99-A91E-DEE7-F80321646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1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: Rounded Corners 1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89A941D-3299-789B-31FF-71A8E5C647DC}"/>
              </a:ext>
            </a:extLst>
          </p:cNvPr>
          <p:cNvSpPr/>
          <p:nvPr/>
        </p:nvSpPr>
        <p:spPr>
          <a:xfrm>
            <a:off x="2332006" y="3907703"/>
            <a:ext cx="7461218" cy="685800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F8CEE61-8A98-391B-BE70-4FB625E5E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2006" y="3962400"/>
            <a:ext cx="7527988" cy="581025"/>
          </a:xfrm>
        </p:spPr>
        <p:txBody>
          <a:bodyPr anchor="ctr">
            <a:noAutofit/>
          </a:bodyPr>
          <a:lstStyle/>
          <a:p>
            <a:r>
              <a:rPr lang="it-IT" sz="2000" dirty="0">
                <a:solidFill>
                  <a:srgbClr val="FFFFFF"/>
                </a:solidFill>
              </a:rPr>
              <a:t>SOCIAL NETWORK ANALYSIS ON POST TRADE DATA: CENTRALITY, SCALE FREE BEHAVIOR AND RESILIENCY OF THE NETWORKS OVER TIME </a:t>
            </a:r>
          </a:p>
        </p:txBody>
      </p:sp>
      <p:pic>
        <p:nvPicPr>
          <p:cNvPr id="3075" name="Picture 3" descr="page1image49031120">
            <a:extLst>
              <a:ext uri="{FF2B5EF4-FFF2-40B4-BE49-F238E27FC236}">
                <a16:creationId xmlns:a16="http://schemas.microsoft.com/office/drawing/2014/main" id="{F980D6E6-EF7C-1A5F-F941-EB0F2FB2F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8"/>
          <a:stretch/>
        </p:blipFill>
        <p:spPr bwMode="auto">
          <a:xfrm>
            <a:off x="3970575" y="1244654"/>
            <a:ext cx="4250849" cy="18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F5E2FC6-FC82-6DBC-32A9-1BDF53559516}"/>
              </a:ext>
            </a:extLst>
          </p:cNvPr>
          <p:cNvSpPr/>
          <p:nvPr/>
        </p:nvSpPr>
        <p:spPr>
          <a:xfrm>
            <a:off x="4253379" y="3291820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M.Sc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Data Science and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Economics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4FF38D8-BF59-E3FA-DE0A-8321C7040F78}"/>
              </a:ext>
            </a:extLst>
          </p:cNvPr>
          <p:cNvSpPr/>
          <p:nvPr/>
        </p:nvSpPr>
        <p:spPr>
          <a:xfrm>
            <a:off x="1456944" y="49234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>
                <a:solidFill>
                  <a:srgbClr val="00408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Supervisor</a:t>
            </a:r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:</a:t>
            </a:r>
            <a:b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</a:br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Prof. Giancarlo MANZI </a:t>
            </a:r>
          </a:p>
          <a:p>
            <a:r>
              <a:rPr lang="it-IT" b="1" dirty="0" err="1">
                <a:solidFill>
                  <a:srgbClr val="00408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External</a:t>
            </a:r>
            <a:r>
              <a:rPr lang="it-IT" b="1" dirty="0">
                <a:solidFill>
                  <a:srgbClr val="00408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 Co-Supervisor</a:t>
            </a:r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: </a:t>
            </a:r>
          </a:p>
          <a:p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Dr. Enrico PAPALINI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751DF0A-31C3-7E5C-D8B7-6091027BB3A9}"/>
              </a:ext>
            </a:extLst>
          </p:cNvPr>
          <p:cNvSpPr/>
          <p:nvPr/>
        </p:nvSpPr>
        <p:spPr>
          <a:xfrm>
            <a:off x="9091560" y="4927520"/>
            <a:ext cx="21659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408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Candidate</a:t>
            </a:r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: </a:t>
            </a:r>
          </a:p>
          <a:p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Andrea IERARDI </a:t>
            </a:r>
          </a:p>
          <a:p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960188 </a:t>
            </a:r>
          </a:p>
        </p:txBody>
      </p:sp>
    </p:spTree>
    <p:extLst>
      <p:ext uri="{BB962C8B-B14F-4D97-AF65-F5344CB8AC3E}">
        <p14:creationId xmlns:p14="http://schemas.microsoft.com/office/powerpoint/2010/main" val="1556820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2"/>
    </mc:Choice>
    <mc:Fallback>
      <p:transition spd="slow" advTm="24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egnaposto contenuto 8">
            <a:extLst>
              <a:ext uri="{FF2B5EF4-FFF2-40B4-BE49-F238E27FC236}">
                <a16:creationId xmlns:a16="http://schemas.microsoft.com/office/drawing/2014/main" id="{9022F792-20C3-5254-A765-CBE580AA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7824" y="1775823"/>
            <a:ext cx="4734582" cy="33357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Node deletion - frequency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2853AA-D48C-8EF4-EE01-EC37E5946901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30F07A26-B2FC-FE13-8550-650330089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2" name="Segnaposto data 2">
            <a:extLst>
              <a:ext uri="{FF2B5EF4-FFF2-40B4-BE49-F238E27FC236}">
                <a16:creationId xmlns:a16="http://schemas.microsoft.com/office/drawing/2014/main" id="{58AE7A6F-D7E9-5DDB-F31E-AE4FC940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2F77FBE-28C5-B5A1-F07B-68AAA646A1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55894" y="1764703"/>
            <a:ext cx="4734582" cy="3344607"/>
          </a:xfrm>
          <a:prstGeom prst="rect">
            <a:avLst/>
          </a:prstGeom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932D074A-07B3-4207-B79A-4F56417C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6BB7EB1-A7FB-5DD1-652B-D3792C45963C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995B595-FE51-8C33-B9F7-1F1F489785DA}"/>
              </a:ext>
            </a:extLst>
          </p:cNvPr>
          <p:cNvSpPr/>
          <p:nvPr/>
        </p:nvSpPr>
        <p:spPr>
          <a:xfrm>
            <a:off x="8363146" y="150840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Non-Cumulative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E54EE604-B31F-8FF2-728D-0055B2F1C3DD}"/>
              </a:ext>
            </a:extLst>
          </p:cNvPr>
          <p:cNvSpPr txBox="1">
            <a:spLocks/>
          </p:cNvSpPr>
          <p:nvPr/>
        </p:nvSpPr>
        <p:spPr>
          <a:xfrm>
            <a:off x="438360" y="5147111"/>
            <a:ext cx="10587362" cy="1035097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Most frequent vulnerable nodes.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CC&amp;G and Monte </a:t>
            </a:r>
            <a:r>
              <a:rPr lang="en-US" sz="1600" dirty="0" err="1">
                <a:solidFill>
                  <a:schemeClr val="tx2"/>
                </a:solidFill>
              </a:rPr>
              <a:t>Titoli</a:t>
            </a:r>
            <a:r>
              <a:rPr lang="en-US" sz="1600" dirty="0">
                <a:solidFill>
                  <a:schemeClr val="tx2"/>
                </a:solidFill>
              </a:rPr>
              <a:t> exhibit a high vulnerability because of their centrality and importance in the system.</a:t>
            </a:r>
            <a:endParaRPr lang="en-US" sz="200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Node deletion - size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326C0D8-E15F-D34A-2FBA-C3D43BD00CEA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0F6BDE32-9203-B684-79FD-D4030A753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BF2FCDDA-6048-E48E-8100-EB3308BF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8" name="Segnaposto contenuto 8">
            <a:extLst>
              <a:ext uri="{FF2B5EF4-FFF2-40B4-BE49-F238E27FC236}">
                <a16:creationId xmlns:a16="http://schemas.microsoft.com/office/drawing/2014/main" id="{CAE26BAE-2929-DCBD-C85B-C35E1DBBD7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65394" y="2023441"/>
            <a:ext cx="5679440" cy="255996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A9AE5D8-4D23-2E53-5E72-3F334CDCC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8057" y="2061036"/>
            <a:ext cx="5667178" cy="2458053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2F8C2B4A-02B9-713C-7B57-AA616272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759FFBC-9C31-41D6-86F0-DBA3156BA209}"/>
              </a:ext>
            </a:extLst>
          </p:cNvPr>
          <p:cNvSpPr txBox="1">
            <a:spLocks/>
          </p:cNvSpPr>
          <p:nvPr/>
        </p:nvSpPr>
        <p:spPr>
          <a:xfrm>
            <a:off x="438360" y="5019095"/>
            <a:ext cx="10587362" cy="1035097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After deleting 30% of the hub nodes, the size decreases rapidly to less than 50 links. 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Random node deletion results in a slower decrease in network size. 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In July 2021, the curve is smoother.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A828E29-169A-A247-D615-C28A08D394AE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 May 2018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626D48C-A7ED-4C94-1431-E01B1AAB1D67}"/>
              </a:ext>
            </a:extLst>
          </p:cNvPr>
          <p:cNvSpPr/>
          <p:nvPr/>
        </p:nvSpPr>
        <p:spPr>
          <a:xfrm>
            <a:off x="8363146" y="150840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 July 2021</a:t>
            </a:r>
          </a:p>
        </p:txBody>
      </p:sp>
    </p:spTree>
    <p:extLst>
      <p:ext uri="{BB962C8B-B14F-4D97-AF65-F5344CB8AC3E}">
        <p14:creationId xmlns:p14="http://schemas.microsoft.com/office/powerpoint/2010/main" val="229840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Node deletion - average shortest path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D2AAA9B-9E71-0894-FE74-5BBD526956AB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D6A29F61-8D9B-EDF4-FEA0-1435B3CEF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67015040-99F5-EE5D-3E61-D561A9A2A2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Segnaposto contenuto 8">
            <a:extLst>
              <a:ext uri="{FF2B5EF4-FFF2-40B4-BE49-F238E27FC236}">
                <a16:creationId xmlns:a16="http://schemas.microsoft.com/office/drawing/2014/main" id="{CFCEE075-E30A-9CA6-02D7-E70B1F7536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6000" y="2023441"/>
            <a:ext cx="5898831" cy="256504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45A7E57-7313-4329-8B4F-08F50359AA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7770" y="1978637"/>
            <a:ext cx="5788230" cy="2471644"/>
          </a:xfrm>
          <a:prstGeom prst="rect">
            <a:avLst/>
          </a:prstGeom>
        </p:spPr>
      </p:pic>
      <p:sp>
        <p:nvSpPr>
          <p:cNvPr id="18" name="Segnaposto numero diapositiva 5">
            <a:extLst>
              <a:ext uri="{FF2B5EF4-FFF2-40B4-BE49-F238E27FC236}">
                <a16:creationId xmlns:a16="http://schemas.microsoft.com/office/drawing/2014/main" id="{E12D00CA-8B40-41D9-D487-96F25002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FCB32C6-A274-28B2-4A92-F37C37AE2D28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 May 2018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586B85D-20EA-D1E9-0018-FDEDA58CFD7C}"/>
              </a:ext>
            </a:extLst>
          </p:cNvPr>
          <p:cNvSpPr/>
          <p:nvPr/>
        </p:nvSpPr>
        <p:spPr>
          <a:xfrm>
            <a:off x="8363146" y="150840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 July 2021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01347E2-61BB-3A72-BAD8-D9E79A3D1A48}"/>
              </a:ext>
            </a:extLst>
          </p:cNvPr>
          <p:cNvSpPr txBox="1">
            <a:spLocks/>
          </p:cNvSpPr>
          <p:nvPr/>
        </p:nvSpPr>
        <p:spPr>
          <a:xfrm>
            <a:off x="438359" y="4753919"/>
            <a:ext cx="11556471" cy="1035097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elimination of hub nodes results in increased distance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After reaching 30% of hub node removal, the average shortest path length reduces significantly. 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Random removal presents a stable shortest path length. </a:t>
            </a:r>
          </a:p>
        </p:txBody>
      </p:sp>
    </p:spTree>
    <p:extLst>
      <p:ext uri="{BB962C8B-B14F-4D97-AF65-F5344CB8AC3E}">
        <p14:creationId xmlns:p14="http://schemas.microsoft.com/office/powerpoint/2010/main" val="386048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7F1E887-D0D8-0CB2-DCE4-049E4F404A58}"/>
              </a:ext>
            </a:extLst>
          </p:cNvPr>
          <p:cNvSpPr txBox="1">
            <a:spLocks/>
          </p:cNvSpPr>
          <p:nvPr/>
        </p:nvSpPr>
        <p:spPr>
          <a:xfrm>
            <a:off x="479706" y="1794756"/>
            <a:ext cx="10874094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Disruptive events could irreversibly change topology and structure of the networks, such as the September 11</a:t>
            </a:r>
            <a:r>
              <a:rPr lang="en-US" sz="1600" baseline="30000" dirty="0">
                <a:solidFill>
                  <a:schemeClr val="tx2"/>
                </a:solidFill>
              </a:rPr>
              <a:t>th</a:t>
            </a:r>
            <a:r>
              <a:rPr lang="en-US" sz="1600" dirty="0">
                <a:solidFill>
                  <a:schemeClr val="tx2"/>
                </a:solidFill>
              </a:rPr>
              <a:t>, 2001, terrorist attack. </a:t>
            </a: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Two different case-studies of disruptive events:</a:t>
            </a:r>
            <a:endParaRPr lang="en-US" sz="1600" b="1" dirty="0">
              <a:solidFill>
                <a:srgbClr val="004082"/>
              </a:solidFill>
            </a:endParaRPr>
          </a:p>
          <a:p>
            <a:pPr marL="342900" indent="-342900">
              <a:spcAft>
                <a:spcPts val="1200"/>
              </a:spcAft>
              <a:buClr>
                <a:srgbClr val="0040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4082"/>
                </a:solidFill>
              </a:rPr>
              <a:t>The impact of Covid-19:</a:t>
            </a:r>
            <a:r>
              <a:rPr lang="en-US" sz="1400" b="1" dirty="0">
                <a:solidFill>
                  <a:srgbClr val="004082"/>
                </a:solidFill>
              </a:rPr>
              <a:t> 	</a:t>
            </a:r>
          </a:p>
          <a:p>
            <a:pPr marL="554046" lvl="3" indent="-285750">
              <a:spcAft>
                <a:spcPts val="6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Changes in networks topology</a:t>
            </a:r>
            <a:endParaRPr lang="en-US" sz="1400" b="1" dirty="0">
              <a:solidFill>
                <a:srgbClr val="004082"/>
              </a:solidFill>
            </a:endParaRPr>
          </a:p>
          <a:p>
            <a:pPr marL="554046" lvl="3" indent="-285750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Period from January 2019 to December 2021</a:t>
            </a:r>
          </a:p>
          <a:p>
            <a:pPr marL="554046" lvl="3" indent="-285750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200"/>
              </a:spcAft>
              <a:buClr>
                <a:srgbClr val="0040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4082"/>
                </a:solidFill>
              </a:rPr>
              <a:t>The impact of large BTP emissions: </a:t>
            </a:r>
          </a:p>
          <a:p>
            <a:pPr marL="554046" lvl="3" indent="-285750">
              <a:spcAft>
                <a:spcPts val="6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Changes in networks topology</a:t>
            </a:r>
            <a:endParaRPr lang="en-US" sz="1400" b="1" dirty="0">
              <a:solidFill>
                <a:srgbClr val="004082"/>
              </a:solidFill>
            </a:endParaRPr>
          </a:p>
          <a:p>
            <a:pPr marL="554046" lvl="3" indent="-285750">
              <a:spcAft>
                <a:spcPts val="6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Emission of BTP Italia and BTP Futura</a:t>
            </a: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Daily analysis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11BFCDF-F5AD-75C8-785C-7114DF9C3692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6ACB7DF-E5E4-EEA0-FB39-4732A8B05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401B70CE-42C6-9194-D604-19049C97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C3F36FC3-5559-4336-B222-2C950E81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Covid-19 - Free medical icons">
            <a:extLst>
              <a:ext uri="{FF2B5EF4-FFF2-40B4-BE49-F238E27FC236}">
                <a16:creationId xmlns:a16="http://schemas.microsoft.com/office/drawing/2014/main" id="{C4AD3DC6-1C20-50EF-3EFC-E694B66BB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460" y="3420365"/>
            <a:ext cx="618452" cy="6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TP Italia, nuova emissione dal 20 giugno 2022 (con doppio premio fedeltà)">
            <a:extLst>
              <a:ext uri="{FF2B5EF4-FFF2-40B4-BE49-F238E27FC236}">
                <a16:creationId xmlns:a16="http://schemas.microsoft.com/office/drawing/2014/main" id="{C911376F-A92B-874D-BBE2-AA5B410A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444" y="4747476"/>
            <a:ext cx="839671" cy="83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91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 of Covid19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7B61233-DB81-07F8-26A6-B4A2A49F05AC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0CBF1690-32C8-C1A2-C092-783BFB1BA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872D73A9-B743-3270-2CF1-E544ACF4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F91C6281-BEBF-28DC-FE81-92762CEE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C8BDE69-CF4F-BD27-9618-F1DCA0E6F3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87"/>
          <a:stretch/>
        </p:blipFill>
        <p:spPr>
          <a:xfrm>
            <a:off x="479705" y="3736065"/>
            <a:ext cx="4302053" cy="2444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18" name="Segnaposto contenuto 9">
            <a:extLst>
              <a:ext uri="{FF2B5EF4-FFF2-40B4-BE49-F238E27FC236}">
                <a16:creationId xmlns:a16="http://schemas.microsoft.com/office/drawing/2014/main" id="{B922EEB9-0836-3EFA-A7FB-5F1CF5EE2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3046" r="34196"/>
          <a:stretch/>
        </p:blipFill>
        <p:spPr>
          <a:xfrm>
            <a:off x="4772615" y="3725546"/>
            <a:ext cx="1403358" cy="24285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045DE8-9AEA-FAC4-E682-C6079551C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020" y="1671364"/>
            <a:ext cx="3476372" cy="1911600"/>
          </a:xfrm>
          <a:prstGeom prst="rect">
            <a:avLst/>
          </a:prstGeom>
        </p:spPr>
      </p:pic>
      <p:sp>
        <p:nvSpPr>
          <p:cNvPr id="33" name="Rettangolo 32">
            <a:extLst>
              <a:ext uri="{FF2B5EF4-FFF2-40B4-BE49-F238E27FC236}">
                <a16:creationId xmlns:a16="http://schemas.microsoft.com/office/drawing/2014/main" id="{4D2A0E4C-9E44-91AC-D5C4-4CA95DFC4066}"/>
              </a:ext>
            </a:extLst>
          </p:cNvPr>
          <p:cNvSpPr/>
          <p:nvPr/>
        </p:nvSpPr>
        <p:spPr>
          <a:xfrm>
            <a:off x="2902625" y="5118440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6CE6C58E-8F14-8F5C-6FFA-ECC0A3FBE0E6}"/>
              </a:ext>
            </a:extLst>
          </p:cNvPr>
          <p:cNvSpPr/>
          <p:nvPr/>
        </p:nvSpPr>
        <p:spPr>
          <a:xfrm>
            <a:off x="2902625" y="4798788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3B0B6AD7-626B-D802-20FE-840E0AE8689B}"/>
              </a:ext>
            </a:extLst>
          </p:cNvPr>
          <p:cNvSpPr/>
          <p:nvPr/>
        </p:nvSpPr>
        <p:spPr>
          <a:xfrm>
            <a:off x="2902625" y="4638962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3FCEAAE-6B6B-42AD-0642-65D349316599}"/>
              </a:ext>
            </a:extLst>
          </p:cNvPr>
          <p:cNvSpPr/>
          <p:nvPr/>
        </p:nvSpPr>
        <p:spPr>
          <a:xfrm>
            <a:off x="2902625" y="4479136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0585AF3-DCCB-185F-CF2A-DA565DB0618E}"/>
              </a:ext>
            </a:extLst>
          </p:cNvPr>
          <p:cNvSpPr/>
          <p:nvPr/>
        </p:nvSpPr>
        <p:spPr>
          <a:xfrm>
            <a:off x="2902625" y="4314908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98CA4AC5-F9E0-91C5-8A41-4D9181299228}"/>
              </a:ext>
            </a:extLst>
          </p:cNvPr>
          <p:cNvSpPr/>
          <p:nvPr/>
        </p:nvSpPr>
        <p:spPr>
          <a:xfrm>
            <a:off x="2902625" y="4142447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763E5351-8E53-8354-9932-421D9DDBA32D}"/>
              </a:ext>
            </a:extLst>
          </p:cNvPr>
          <p:cNvSpPr/>
          <p:nvPr/>
        </p:nvSpPr>
        <p:spPr>
          <a:xfrm>
            <a:off x="2902625" y="5271595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0CFD76EC-82E2-9668-3234-B688DA9255D7}"/>
              </a:ext>
            </a:extLst>
          </p:cNvPr>
          <p:cNvSpPr/>
          <p:nvPr/>
        </p:nvSpPr>
        <p:spPr>
          <a:xfrm>
            <a:off x="2902625" y="5449406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6D653A91-01C0-CBEB-AF1E-76C6B67D2AC1}"/>
              </a:ext>
            </a:extLst>
          </p:cNvPr>
          <p:cNvSpPr/>
          <p:nvPr/>
        </p:nvSpPr>
        <p:spPr>
          <a:xfrm>
            <a:off x="2902625" y="5602561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7EA173D3-D471-1DBD-3BD8-29233E8BCFE5}"/>
              </a:ext>
            </a:extLst>
          </p:cNvPr>
          <p:cNvSpPr/>
          <p:nvPr/>
        </p:nvSpPr>
        <p:spPr>
          <a:xfrm>
            <a:off x="2902625" y="5935785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9114238-53E7-B157-06D1-7C55D9AD72AE}"/>
              </a:ext>
            </a:extLst>
          </p:cNvPr>
          <p:cNvSpPr/>
          <p:nvPr/>
        </p:nvSpPr>
        <p:spPr>
          <a:xfrm>
            <a:off x="2902625" y="4965285"/>
            <a:ext cx="404038" cy="153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DEC7A369-A229-885D-7A4B-1F9697B8DFEE}"/>
              </a:ext>
            </a:extLst>
          </p:cNvPr>
          <p:cNvSpPr/>
          <p:nvPr/>
        </p:nvSpPr>
        <p:spPr>
          <a:xfrm>
            <a:off x="2902625" y="5770386"/>
            <a:ext cx="404038" cy="1486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289BBB2A-F599-B85D-3AC0-9BF22759DFEB}"/>
              </a:ext>
            </a:extLst>
          </p:cNvPr>
          <p:cNvSpPr/>
          <p:nvPr/>
        </p:nvSpPr>
        <p:spPr>
          <a:xfrm>
            <a:off x="4332240" y="5608616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D6A8EB05-9F4C-04A0-1E7B-BB002F6662F4}"/>
              </a:ext>
            </a:extLst>
          </p:cNvPr>
          <p:cNvSpPr/>
          <p:nvPr/>
        </p:nvSpPr>
        <p:spPr>
          <a:xfrm>
            <a:off x="4332240" y="5766877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7D1DA767-D754-4658-5466-E23175EADE50}"/>
              </a:ext>
            </a:extLst>
          </p:cNvPr>
          <p:cNvSpPr/>
          <p:nvPr/>
        </p:nvSpPr>
        <p:spPr>
          <a:xfrm>
            <a:off x="4331216" y="5936999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0BEAF37B-FF51-379F-DBCE-8C93F0EA5F30}"/>
              </a:ext>
            </a:extLst>
          </p:cNvPr>
          <p:cNvSpPr/>
          <p:nvPr/>
        </p:nvSpPr>
        <p:spPr>
          <a:xfrm>
            <a:off x="4335208" y="5291468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F54B179F-E09E-C672-9CFE-4936992B945B}"/>
              </a:ext>
            </a:extLst>
          </p:cNvPr>
          <p:cNvSpPr/>
          <p:nvPr/>
        </p:nvSpPr>
        <p:spPr>
          <a:xfrm>
            <a:off x="4332120" y="5126965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E2935F72-CC54-5F6D-80EB-609DC78197D0}"/>
              </a:ext>
            </a:extLst>
          </p:cNvPr>
          <p:cNvSpPr/>
          <p:nvPr/>
        </p:nvSpPr>
        <p:spPr>
          <a:xfrm>
            <a:off x="4332120" y="4966397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6A52D6-8B7A-D139-9F68-2E33E9120B5D}"/>
              </a:ext>
            </a:extLst>
          </p:cNvPr>
          <p:cNvSpPr/>
          <p:nvPr/>
        </p:nvSpPr>
        <p:spPr>
          <a:xfrm>
            <a:off x="4332120" y="4645018"/>
            <a:ext cx="404038" cy="1509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3A845281-4C47-8014-DDE9-675037E9534F}"/>
              </a:ext>
            </a:extLst>
          </p:cNvPr>
          <p:cNvSpPr/>
          <p:nvPr/>
        </p:nvSpPr>
        <p:spPr>
          <a:xfrm>
            <a:off x="4333255" y="4484106"/>
            <a:ext cx="404038" cy="165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801298C3-587D-2051-FE07-943AF5A62E43}"/>
              </a:ext>
            </a:extLst>
          </p:cNvPr>
          <p:cNvSpPr/>
          <p:nvPr/>
        </p:nvSpPr>
        <p:spPr>
          <a:xfrm>
            <a:off x="4332120" y="4157041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C9B40D39-E8ED-B10F-727F-84E3FD51EB28}"/>
              </a:ext>
            </a:extLst>
          </p:cNvPr>
          <p:cNvSpPr/>
          <p:nvPr/>
        </p:nvSpPr>
        <p:spPr>
          <a:xfrm>
            <a:off x="4332120" y="4807843"/>
            <a:ext cx="404038" cy="15265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A5AE2AB7-71BD-ED5F-C184-010820B533E7}"/>
              </a:ext>
            </a:extLst>
          </p:cNvPr>
          <p:cNvSpPr/>
          <p:nvPr/>
        </p:nvSpPr>
        <p:spPr>
          <a:xfrm>
            <a:off x="4332120" y="4334058"/>
            <a:ext cx="404038" cy="13589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8C175F44-C6CA-9029-F135-0A6D3625CD09}"/>
              </a:ext>
            </a:extLst>
          </p:cNvPr>
          <p:cNvSpPr/>
          <p:nvPr/>
        </p:nvSpPr>
        <p:spPr>
          <a:xfrm>
            <a:off x="5738727" y="5131633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8B7A1C85-5D51-32C5-D895-42E432C188A9}"/>
              </a:ext>
            </a:extLst>
          </p:cNvPr>
          <p:cNvSpPr/>
          <p:nvPr/>
        </p:nvSpPr>
        <p:spPr>
          <a:xfrm>
            <a:off x="5738727" y="4811981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19DD1C0B-8B4E-E466-6EA4-D894DC6F5E8D}"/>
              </a:ext>
            </a:extLst>
          </p:cNvPr>
          <p:cNvSpPr/>
          <p:nvPr/>
        </p:nvSpPr>
        <p:spPr>
          <a:xfrm>
            <a:off x="5738727" y="4652155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61B71EC8-E994-4C01-F5D3-67BCB584D319}"/>
              </a:ext>
            </a:extLst>
          </p:cNvPr>
          <p:cNvSpPr/>
          <p:nvPr/>
        </p:nvSpPr>
        <p:spPr>
          <a:xfrm>
            <a:off x="5738727" y="4492329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4E20F5A0-0EBC-93DC-A090-5C018A411F08}"/>
              </a:ext>
            </a:extLst>
          </p:cNvPr>
          <p:cNvSpPr/>
          <p:nvPr/>
        </p:nvSpPr>
        <p:spPr>
          <a:xfrm>
            <a:off x="5738727" y="4328101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73F81991-0E33-8765-303E-2C37ACE2B17C}"/>
              </a:ext>
            </a:extLst>
          </p:cNvPr>
          <p:cNvSpPr/>
          <p:nvPr/>
        </p:nvSpPr>
        <p:spPr>
          <a:xfrm>
            <a:off x="5738727" y="4155640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6A4A5DF7-1C4A-F230-8EC3-042A557043B0}"/>
              </a:ext>
            </a:extLst>
          </p:cNvPr>
          <p:cNvSpPr/>
          <p:nvPr/>
        </p:nvSpPr>
        <p:spPr>
          <a:xfrm>
            <a:off x="5738727" y="5284788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ABB145BC-79F0-EBE1-2092-2665A22B73E5}"/>
              </a:ext>
            </a:extLst>
          </p:cNvPr>
          <p:cNvSpPr/>
          <p:nvPr/>
        </p:nvSpPr>
        <p:spPr>
          <a:xfrm>
            <a:off x="5738727" y="5462599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99DE59B1-8E7B-E46E-4BD1-2C2595E573B1}"/>
              </a:ext>
            </a:extLst>
          </p:cNvPr>
          <p:cNvSpPr/>
          <p:nvPr/>
        </p:nvSpPr>
        <p:spPr>
          <a:xfrm>
            <a:off x="5738727" y="5615754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F50EEC85-CDE1-1CB6-DA32-746C8D85C1BE}"/>
              </a:ext>
            </a:extLst>
          </p:cNvPr>
          <p:cNvSpPr/>
          <p:nvPr/>
        </p:nvSpPr>
        <p:spPr>
          <a:xfrm>
            <a:off x="5738727" y="5940511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A91F1FC9-4CE6-5D9A-0828-85500822C14B}"/>
              </a:ext>
            </a:extLst>
          </p:cNvPr>
          <p:cNvSpPr/>
          <p:nvPr/>
        </p:nvSpPr>
        <p:spPr>
          <a:xfrm>
            <a:off x="5738727" y="4978478"/>
            <a:ext cx="404038" cy="1531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55CC4099-AAF2-372F-6275-ECDB66AD3DD2}"/>
              </a:ext>
            </a:extLst>
          </p:cNvPr>
          <p:cNvSpPr/>
          <p:nvPr/>
        </p:nvSpPr>
        <p:spPr>
          <a:xfrm>
            <a:off x="5738727" y="5783579"/>
            <a:ext cx="404038" cy="1486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30393E22-6E88-7AA2-DB54-A58B2E8FAC4D}"/>
              </a:ext>
            </a:extLst>
          </p:cNvPr>
          <p:cNvSpPr/>
          <p:nvPr/>
        </p:nvSpPr>
        <p:spPr>
          <a:xfrm>
            <a:off x="4333255" y="5459424"/>
            <a:ext cx="404038" cy="14313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29AF818B-B133-CEE0-9D68-99E284388FB9}"/>
              </a:ext>
            </a:extLst>
          </p:cNvPr>
          <p:cNvSpPr txBox="1">
            <a:spLocks/>
          </p:cNvSpPr>
          <p:nvPr/>
        </p:nvSpPr>
        <p:spPr>
          <a:xfrm>
            <a:off x="479705" y="1794756"/>
            <a:ext cx="6572201" cy="3564322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The Coronavirus pandemic has impacted the networks:</a:t>
            </a:r>
          </a:p>
          <a:p>
            <a:pPr marL="342900" indent="-342900">
              <a:spcAft>
                <a:spcPts val="1200"/>
              </a:spcAft>
              <a:buClr>
                <a:srgbClr val="0040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4082"/>
                </a:solidFill>
              </a:rPr>
              <a:t>Mean degree </a:t>
            </a:r>
            <a:r>
              <a:rPr lang="en-US" sz="1600" dirty="0">
                <a:solidFill>
                  <a:schemeClr val="tx2"/>
                </a:solidFill>
              </a:rPr>
              <a:t>decreases</a:t>
            </a:r>
          </a:p>
          <a:p>
            <a:pPr marL="342900" indent="-342900">
              <a:spcAft>
                <a:spcPts val="1200"/>
              </a:spcAft>
              <a:buClr>
                <a:srgbClr val="0040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4082"/>
                </a:solidFill>
              </a:rPr>
              <a:t>Assortativity </a:t>
            </a:r>
            <a:r>
              <a:rPr lang="en-US" sz="1600" dirty="0">
                <a:solidFill>
                  <a:schemeClr val="tx2"/>
                </a:solidFill>
              </a:rPr>
              <a:t>increases</a:t>
            </a:r>
          </a:p>
          <a:p>
            <a:pPr marL="342900" indent="-342900">
              <a:spcAft>
                <a:spcPts val="1200"/>
              </a:spcAft>
              <a:buClr>
                <a:srgbClr val="0040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4082"/>
                </a:solidFill>
              </a:rPr>
              <a:t>Average Clustering </a:t>
            </a:r>
            <a:r>
              <a:rPr lang="en-US" sz="1600" dirty="0">
                <a:solidFill>
                  <a:schemeClr val="tx2"/>
                </a:solidFill>
              </a:rPr>
              <a:t>decreases</a:t>
            </a:r>
            <a:r>
              <a:rPr lang="en-US" sz="1400" b="1" dirty="0">
                <a:solidFill>
                  <a:srgbClr val="004082"/>
                </a:solidFill>
              </a:rPr>
              <a:t>	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66C87EF-020F-38BA-E46A-BF7E9A476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481" y="4124861"/>
            <a:ext cx="3002974" cy="1911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B60A073-7CBA-9A06-8A25-360B29995B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27"/>
          <a:stretch/>
        </p:blipFill>
        <p:spPr>
          <a:xfrm>
            <a:off x="9217152" y="4157050"/>
            <a:ext cx="2897066" cy="18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 of BTP emissions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18B6B1D-672D-5FA7-8CAC-BEB07AAEDFE2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DC807EBB-E2FE-F080-12E7-39ED9A2951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AA69619E-E791-9615-1193-E065A182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70AEDCFA-E953-1FFC-39A0-7683D65C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3AC00F-0A72-9C82-894D-383D1A771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29" y="2141640"/>
            <a:ext cx="2921878" cy="192031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2F57CF1-D84F-A986-243B-C9A83EC88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3614" y="2106291"/>
            <a:ext cx="2921876" cy="19474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B06BFE-6407-BD9B-DE84-BCF3086358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6512" y="2159778"/>
            <a:ext cx="2997067" cy="19474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794FF33-1C58-8480-C956-0C9200D655E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065921" y="2152840"/>
            <a:ext cx="2928909" cy="1947487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689EF710-1E11-4C66-8249-909A89BD3040}"/>
              </a:ext>
            </a:extLst>
          </p:cNvPr>
          <p:cNvSpPr/>
          <p:nvPr/>
        </p:nvSpPr>
        <p:spPr>
          <a:xfrm>
            <a:off x="8157272" y="1784174"/>
            <a:ext cx="2192596" cy="2277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BTP Futura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D9B9950-01FA-1C79-2842-C3AB07F03F21}"/>
              </a:ext>
            </a:extLst>
          </p:cNvPr>
          <p:cNvSpPr/>
          <p:nvPr/>
        </p:nvSpPr>
        <p:spPr>
          <a:xfrm>
            <a:off x="1842132" y="1724150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BTP Italia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6236621-5FEC-F8CF-AE3C-286C88A0225E}"/>
              </a:ext>
            </a:extLst>
          </p:cNvPr>
          <p:cNvSpPr txBox="1">
            <a:spLocks/>
          </p:cNvSpPr>
          <p:nvPr/>
        </p:nvSpPr>
        <p:spPr>
          <a:xfrm>
            <a:off x="438359" y="4753919"/>
            <a:ext cx="11556471" cy="1035097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Only Government Bonds networks are considered.</a:t>
            </a:r>
          </a:p>
          <a:p>
            <a:pPr marL="285750" indent="-285750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There is no evidence that the emission of BTP Italia and Futura impacts the topology of the networks.</a:t>
            </a:r>
            <a:endParaRPr lang="en-US" sz="1400" b="1" dirty="0">
              <a:solidFill>
                <a:srgbClr val="0040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7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68E4149-739C-5911-7D78-C75D50957704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65B29622-BA0D-F714-507B-A9940512F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D06336CE-5055-1DEE-A857-63AD9220B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30A7C512-E450-9693-E92C-0066F9BC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E19CBC6-5C70-CBE1-E1C6-EBE35DB086ED}"/>
              </a:ext>
            </a:extLst>
          </p:cNvPr>
          <p:cNvSpPr txBox="1">
            <a:spLocks/>
          </p:cNvSpPr>
          <p:nvPr/>
        </p:nvSpPr>
        <p:spPr>
          <a:xfrm>
            <a:off x="428134" y="1690686"/>
            <a:ext cx="10791554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004082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4082"/>
              </a:solidFill>
            </a:endParaRPr>
          </a:p>
          <a:p>
            <a:pPr marL="285750" indent="-285750"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</a:rPr>
              <a:t>Monthly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rgbClr val="004082"/>
                </a:solidFill>
              </a:rPr>
              <a:t>Networks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Centrality analysis: central nodes in cumulative networks show a stable pattern in ranking, non-cumulative does not exhibit any recognizable behaviors. 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Scale-free networks:</a:t>
            </a:r>
            <a:r>
              <a:rPr lang="en-US" dirty="0"/>
              <a:t> </a:t>
            </a:r>
            <a:r>
              <a:rPr lang="en-US" sz="1400" dirty="0">
                <a:solidFill>
                  <a:schemeClr val="tx2"/>
                </a:solidFill>
              </a:rPr>
              <a:t>cumulative networks show a predominance of scale-free behavior with respect to non-cumulative. 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Networks resiliency: eliminating an important node has a greater impact on the network topology than randomly eliminating.</a:t>
            </a:r>
          </a:p>
          <a:p>
            <a:pPr marL="554046" lvl="3" indent="-285750" algn="just">
              <a:spcAft>
                <a:spcPts val="1800"/>
              </a:spcAft>
              <a:buClr>
                <a:srgbClr val="004082"/>
              </a:buClr>
              <a:buFontTx/>
              <a:buChar char="-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just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</a:rPr>
              <a:t>Daily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rgbClr val="004082"/>
                </a:solidFill>
              </a:rPr>
              <a:t>Networks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Covid19 had a negative impact on networks topology: decreased mean degree, disassortativity, clustering coefficient.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BTP Italia and BTP Futura emissions had no impact on networks topology.</a:t>
            </a:r>
          </a:p>
          <a:p>
            <a:pPr marL="268296" lvl="3" indent="0" algn="just">
              <a:spcAft>
                <a:spcPts val="600"/>
              </a:spcAft>
              <a:buClr>
                <a:srgbClr val="004082"/>
              </a:buClr>
              <a:buNone/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6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Future works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79BDAA3-DBFE-546A-20A1-861C8DFC66D2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4455A649-155A-A35E-6B72-6573159F9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EEBCAC47-F2BF-47CC-25D1-8BA03B39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5D4148CA-EE64-91F7-17BD-11851861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6BF7E06-19DF-DF79-7D0C-8613C71AE56A}"/>
              </a:ext>
            </a:extLst>
          </p:cNvPr>
          <p:cNvSpPr txBox="1">
            <a:spLocks/>
          </p:cNvSpPr>
          <p:nvPr/>
        </p:nvSpPr>
        <p:spPr>
          <a:xfrm>
            <a:off x="428134" y="1690686"/>
            <a:ext cx="10587362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For future works, there are several possibilities: </a:t>
            </a:r>
          </a:p>
          <a:p>
            <a:pPr>
              <a:spcAft>
                <a:spcPts val="16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Monthly networks analysis</a:t>
            </a:r>
            <a:r>
              <a:rPr lang="en-US" sz="1600" b="1" dirty="0">
                <a:solidFill>
                  <a:srgbClr val="004082"/>
                </a:solidFill>
              </a:rPr>
              <a:t> also on daily networks </a:t>
            </a:r>
            <a:r>
              <a:rPr lang="en-US" sz="1600" dirty="0">
                <a:solidFill>
                  <a:schemeClr val="tx2"/>
                </a:solidFill>
              </a:rPr>
              <a:t>(centrality, scale-free, resiliency)</a:t>
            </a:r>
          </a:p>
          <a:p>
            <a:pPr>
              <a:spcAft>
                <a:spcPts val="16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Similar studies apply to </a:t>
            </a:r>
            <a:r>
              <a:rPr lang="en-US" sz="1600" b="1" dirty="0">
                <a:solidFill>
                  <a:srgbClr val="004082"/>
                </a:solidFill>
              </a:rPr>
              <a:t>data from different contexts </a:t>
            </a:r>
            <a:r>
              <a:rPr lang="en-US" sz="1600" dirty="0">
                <a:solidFill>
                  <a:schemeClr val="tx2"/>
                </a:solidFill>
              </a:rPr>
              <a:t>and environments.</a:t>
            </a:r>
          </a:p>
          <a:p>
            <a:pPr>
              <a:spcAft>
                <a:spcPts val="16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Try </a:t>
            </a:r>
            <a:r>
              <a:rPr lang="en-US" sz="1600" b="1" dirty="0">
                <a:solidFill>
                  <a:srgbClr val="004082"/>
                </a:solidFill>
              </a:rPr>
              <a:t>other types </a:t>
            </a:r>
            <a:r>
              <a:rPr lang="en-US" sz="1600" dirty="0">
                <a:solidFill>
                  <a:schemeClr val="tx2"/>
                </a:solidFill>
              </a:rPr>
              <a:t>of node elimination: almost-failures attack and efficient link attack</a:t>
            </a:r>
          </a:p>
          <a:p>
            <a:pPr>
              <a:spcAft>
                <a:spcPts val="16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Impact analysis on </a:t>
            </a:r>
            <a:r>
              <a:rPr lang="en-US" sz="1600" b="1" dirty="0">
                <a:solidFill>
                  <a:srgbClr val="004082"/>
                </a:solidFill>
              </a:rPr>
              <a:t>settlement discipline </a:t>
            </a:r>
            <a:r>
              <a:rPr lang="en-US" sz="1600" dirty="0">
                <a:solidFill>
                  <a:schemeClr val="tx2"/>
                </a:solidFill>
              </a:rPr>
              <a:t>(penalty on instructions with long time failed status) that went live on 1</a:t>
            </a:r>
            <a:r>
              <a:rPr lang="en-US" sz="1600" baseline="30000" dirty="0">
                <a:solidFill>
                  <a:schemeClr val="tx2"/>
                </a:solidFill>
              </a:rPr>
              <a:t>st</a:t>
            </a:r>
            <a:r>
              <a:rPr lang="en-US" sz="1600" dirty="0">
                <a:solidFill>
                  <a:schemeClr val="tx2"/>
                </a:solidFill>
              </a:rPr>
              <a:t> February 2022.</a:t>
            </a:r>
          </a:p>
        </p:txBody>
      </p:sp>
    </p:spTree>
    <p:extLst>
      <p:ext uri="{BB962C8B-B14F-4D97-AF65-F5344CB8AC3E}">
        <p14:creationId xmlns:p14="http://schemas.microsoft.com/office/powerpoint/2010/main" val="330614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832" y="2568326"/>
            <a:ext cx="3878337" cy="1523456"/>
          </a:xfrm>
        </p:spPr>
        <p:txBody>
          <a:bodyPr>
            <a:normAutofit/>
          </a:bodyPr>
          <a:lstStyle/>
          <a:p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239BE89D-CE05-61AD-078D-4B975204F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0FA690B-AF58-A938-8558-019CE62E6E19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AB6A237D-721C-485F-62F0-9145A1FB8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8" name="Segnaposto data 2">
            <a:extLst>
              <a:ext uri="{FF2B5EF4-FFF2-40B4-BE49-F238E27FC236}">
                <a16:creationId xmlns:a16="http://schemas.microsoft.com/office/drawing/2014/main" id="{9D7478B6-B7B9-B77A-6EFF-895506BE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Segnaposto numero diapositiva 5">
            <a:extLst>
              <a:ext uri="{FF2B5EF4-FFF2-40B4-BE49-F238E27FC236}">
                <a16:creationId xmlns:a16="http://schemas.microsoft.com/office/drawing/2014/main" id="{D081022F-4824-4B8B-ED53-E1B42D36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Monte </a:t>
            </a:r>
            <a:r>
              <a:rPr lang="en-US" dirty="0" err="1"/>
              <a:t>Titoli</a:t>
            </a:r>
            <a:r>
              <a:rPr lang="en-US" dirty="0"/>
              <a:t>, CC&amp;G and Euronext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D9AC1BC6-8098-D6FF-7BF9-68483CE0ACBD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03C5F4B9-2ED5-EC9E-1EE5-66E021B77F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0" name="Segnaposto data 2">
            <a:extLst>
              <a:ext uri="{FF2B5EF4-FFF2-40B4-BE49-F238E27FC236}">
                <a16:creationId xmlns:a16="http://schemas.microsoft.com/office/drawing/2014/main" id="{4DE807DE-C538-DCD3-CDF4-898971C6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Segnaposto numero diapositiva 5">
            <a:extLst>
              <a:ext uri="{FF2B5EF4-FFF2-40B4-BE49-F238E27FC236}">
                <a16:creationId xmlns:a16="http://schemas.microsoft.com/office/drawing/2014/main" id="{ED988411-709A-7B67-253F-EC23554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2F7CCAE7-FE29-166B-255A-5239A3EF2798}"/>
              </a:ext>
            </a:extLst>
          </p:cNvPr>
          <p:cNvSpPr txBox="1">
            <a:spLocks/>
          </p:cNvSpPr>
          <p:nvPr/>
        </p:nvSpPr>
        <p:spPr>
          <a:xfrm>
            <a:off x="428134" y="1690688"/>
            <a:ext cx="11322879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8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2"/>
                </a:solidFill>
              </a:rPr>
              <a:t>A </a:t>
            </a:r>
            <a:r>
              <a:rPr lang="it-IT" sz="1600" b="1" dirty="0">
                <a:solidFill>
                  <a:srgbClr val="004082"/>
                </a:solidFill>
              </a:rPr>
              <a:t>Central securities </a:t>
            </a:r>
            <a:r>
              <a:rPr lang="it-IT" sz="1600" b="1" dirty="0" err="1">
                <a:solidFill>
                  <a:srgbClr val="004082"/>
                </a:solidFill>
              </a:rPr>
              <a:t>depository</a:t>
            </a:r>
            <a:r>
              <a:rPr lang="it-IT" sz="1600" b="1" dirty="0">
                <a:solidFill>
                  <a:srgbClr val="004082"/>
                </a:solidFill>
              </a:rPr>
              <a:t> </a:t>
            </a:r>
            <a:r>
              <a:rPr lang="it-IT" sz="1600" dirty="0">
                <a:solidFill>
                  <a:schemeClr val="tx2"/>
                </a:solidFill>
              </a:rPr>
              <a:t>(CSD)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a </a:t>
            </a:r>
            <a:r>
              <a:rPr lang="it-IT" sz="1600" dirty="0" err="1">
                <a:solidFill>
                  <a:schemeClr val="tx2"/>
                </a:solidFill>
              </a:rPr>
              <a:t>specialized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monetary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organization</a:t>
            </a:r>
            <a:r>
              <a:rPr lang="it-IT" sz="1600" dirty="0">
                <a:solidFill>
                  <a:schemeClr val="tx2"/>
                </a:solidFill>
              </a:rPr>
              <a:t> holding securities like shares, </a:t>
            </a:r>
            <a:r>
              <a:rPr lang="it-IT" sz="1600" dirty="0" err="1">
                <a:solidFill>
                  <a:schemeClr val="tx2"/>
                </a:solidFill>
              </a:rPr>
              <a:t>allowing</a:t>
            </a:r>
            <a:r>
              <a:rPr lang="it-IT" sz="1600" dirty="0">
                <a:solidFill>
                  <a:schemeClr val="tx2"/>
                </a:solidFill>
              </a:rPr>
              <a:t> an easy transfer of ownership </a:t>
            </a:r>
            <a:r>
              <a:rPr lang="it-IT" sz="1600" dirty="0" err="1">
                <a:solidFill>
                  <a:schemeClr val="tx2"/>
                </a:solidFill>
              </a:rPr>
              <a:t>through</a:t>
            </a:r>
            <a:r>
              <a:rPr lang="it-IT" sz="1600" dirty="0">
                <a:solidFill>
                  <a:schemeClr val="tx2"/>
                </a:solidFill>
              </a:rPr>
              <a:t> a book entry </a:t>
            </a:r>
            <a:r>
              <a:rPr lang="it-IT" sz="1600" dirty="0" err="1">
                <a:solidFill>
                  <a:schemeClr val="tx2"/>
                </a:solidFill>
              </a:rPr>
              <a:t>rather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than</a:t>
            </a:r>
            <a:r>
              <a:rPr lang="it-IT" sz="1600" dirty="0">
                <a:solidFill>
                  <a:schemeClr val="tx2"/>
                </a:solidFill>
              </a:rPr>
              <a:t> by a transfer of </a:t>
            </a:r>
            <a:r>
              <a:rPr lang="it-IT" sz="1600" dirty="0" err="1">
                <a:solidFill>
                  <a:schemeClr val="tx2"/>
                </a:solidFill>
              </a:rPr>
              <a:t>physical</a:t>
            </a:r>
            <a:r>
              <a:rPr lang="it-IT" sz="1600" dirty="0">
                <a:solidFill>
                  <a:schemeClr val="tx2"/>
                </a:solidFill>
              </a:rPr>
              <a:t> certificates. </a:t>
            </a:r>
            <a:r>
              <a:rPr lang="it-IT" sz="1600" dirty="0" err="1">
                <a:solidFill>
                  <a:schemeClr val="tx2"/>
                </a:solidFill>
              </a:rPr>
              <a:t>This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allows</a:t>
            </a:r>
            <a:r>
              <a:rPr lang="it-IT" sz="1600" dirty="0">
                <a:solidFill>
                  <a:schemeClr val="tx2"/>
                </a:solidFill>
              </a:rPr>
              <a:t> brokers and </a:t>
            </a:r>
            <a:r>
              <a:rPr lang="it-IT" sz="1600" dirty="0" err="1">
                <a:solidFill>
                  <a:schemeClr val="tx2"/>
                </a:solidFill>
              </a:rPr>
              <a:t>financial</a:t>
            </a:r>
            <a:r>
              <a:rPr lang="it-IT" sz="1600" dirty="0">
                <a:solidFill>
                  <a:schemeClr val="tx2"/>
                </a:solidFill>
              </a:rPr>
              <a:t> companies to </a:t>
            </a:r>
            <a:r>
              <a:rPr lang="it-IT" sz="1600" dirty="0" err="1">
                <a:solidFill>
                  <a:schemeClr val="tx2"/>
                </a:solidFill>
              </a:rPr>
              <a:t>hold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their</a:t>
            </a:r>
            <a:r>
              <a:rPr lang="it-IT" sz="1600" dirty="0">
                <a:solidFill>
                  <a:schemeClr val="tx2"/>
                </a:solidFill>
              </a:rPr>
              <a:t> securities </a:t>
            </a:r>
            <a:r>
              <a:rPr lang="it-IT" sz="1600" dirty="0" err="1">
                <a:solidFill>
                  <a:schemeClr val="tx2"/>
                </a:solidFill>
              </a:rPr>
              <a:t>at</a:t>
            </a:r>
            <a:r>
              <a:rPr lang="it-IT" sz="1600" dirty="0">
                <a:solidFill>
                  <a:schemeClr val="tx2"/>
                </a:solidFill>
              </a:rPr>
              <a:t> one location </a:t>
            </a:r>
            <a:r>
              <a:rPr lang="it-IT" sz="1600" dirty="0" err="1">
                <a:solidFill>
                  <a:schemeClr val="tx2"/>
                </a:solidFill>
              </a:rPr>
              <a:t>where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they</a:t>
            </a:r>
            <a:r>
              <a:rPr lang="it-IT" sz="1600" dirty="0">
                <a:solidFill>
                  <a:schemeClr val="tx2"/>
                </a:solidFill>
              </a:rPr>
              <a:t> can be </a:t>
            </a:r>
            <a:r>
              <a:rPr lang="it-IT" sz="1600" dirty="0" err="1">
                <a:solidFill>
                  <a:schemeClr val="tx2"/>
                </a:solidFill>
              </a:rPr>
              <a:t>available</a:t>
            </a:r>
            <a:r>
              <a:rPr lang="it-IT" sz="1600" dirty="0">
                <a:solidFill>
                  <a:schemeClr val="tx2"/>
                </a:solidFill>
              </a:rPr>
              <a:t> for clearing and </a:t>
            </a:r>
            <a:r>
              <a:rPr lang="it-IT" sz="1600" dirty="0" err="1">
                <a:solidFill>
                  <a:schemeClr val="tx2"/>
                </a:solidFill>
              </a:rPr>
              <a:t>settlement</a:t>
            </a:r>
            <a:r>
              <a:rPr lang="it-IT" sz="1600" dirty="0">
                <a:solidFill>
                  <a:schemeClr val="tx2"/>
                </a:solidFill>
              </a:rPr>
              <a:t>. </a:t>
            </a:r>
          </a:p>
          <a:p>
            <a:pPr marL="285750" indent="-285750">
              <a:spcAft>
                <a:spcPts val="18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4082"/>
                </a:solidFill>
              </a:rPr>
              <a:t>Monte </a:t>
            </a:r>
            <a:r>
              <a:rPr lang="en-GB" sz="1600" b="1" dirty="0" err="1">
                <a:solidFill>
                  <a:srgbClr val="004082"/>
                </a:solidFill>
              </a:rPr>
              <a:t>Titoli</a:t>
            </a:r>
            <a:r>
              <a:rPr lang="en-US" sz="1600" dirty="0">
                <a:solidFill>
                  <a:schemeClr val="tx2"/>
                </a:solidFill>
              </a:rPr>
              <a:t> is an Italian CSD, and it is authorized to operate securities settlement services.</a:t>
            </a:r>
          </a:p>
          <a:p>
            <a:pPr marL="285750" indent="-285750">
              <a:spcAft>
                <a:spcPts val="18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4082"/>
                </a:solidFill>
              </a:rPr>
              <a:t>Euronext Securities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composed</a:t>
            </a:r>
            <a:r>
              <a:rPr lang="it-IT" sz="1600" dirty="0">
                <a:solidFill>
                  <a:schemeClr val="tx2"/>
                </a:solidFill>
              </a:rPr>
              <a:t> by Euronext VPS (</a:t>
            </a:r>
            <a:r>
              <a:rPr lang="it-IT" sz="1600" dirty="0" err="1">
                <a:solidFill>
                  <a:schemeClr val="tx2"/>
                </a:solidFill>
              </a:rPr>
              <a:t>Norway</a:t>
            </a:r>
            <a:r>
              <a:rPr lang="it-IT" sz="1600" dirty="0">
                <a:solidFill>
                  <a:schemeClr val="tx2"/>
                </a:solidFill>
              </a:rPr>
              <a:t>), </a:t>
            </a:r>
            <a:r>
              <a:rPr lang="it-IT" sz="1600" dirty="0" err="1">
                <a:solidFill>
                  <a:schemeClr val="tx2"/>
                </a:solidFill>
              </a:rPr>
              <a:t>Interbolsa</a:t>
            </a:r>
            <a:r>
              <a:rPr lang="it-IT" sz="1600" dirty="0">
                <a:solidFill>
                  <a:schemeClr val="tx2"/>
                </a:solidFill>
              </a:rPr>
              <a:t> (Portugal), Monte Titoli (</a:t>
            </a:r>
            <a:r>
              <a:rPr lang="it-IT" sz="1600" dirty="0" err="1">
                <a:solidFill>
                  <a:schemeClr val="tx2"/>
                </a:solidFill>
              </a:rPr>
              <a:t>Italy</a:t>
            </a:r>
            <a:r>
              <a:rPr lang="it-IT" sz="1600" dirty="0">
                <a:solidFill>
                  <a:schemeClr val="tx2"/>
                </a:solidFill>
              </a:rPr>
              <a:t>), VP Securities (</a:t>
            </a:r>
            <a:r>
              <a:rPr lang="it-IT" sz="1600" dirty="0" err="1">
                <a:solidFill>
                  <a:schemeClr val="tx2"/>
                </a:solidFill>
              </a:rPr>
              <a:t>Denmark</a:t>
            </a:r>
            <a:r>
              <a:rPr lang="it-IT" sz="1600" dirty="0">
                <a:solidFill>
                  <a:schemeClr val="tx2"/>
                </a:solidFill>
              </a:rPr>
              <a:t>).</a:t>
            </a:r>
          </a:p>
          <a:p>
            <a:pPr marL="285750" indent="-285750">
              <a:spcAft>
                <a:spcPts val="18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4082"/>
                </a:solidFill>
              </a:rPr>
              <a:t>Cassa Compensazione and Garanzia (CC&amp;G)</a:t>
            </a:r>
            <a:r>
              <a:rPr lang="it-IT" sz="1600" dirty="0">
                <a:solidFill>
                  <a:schemeClr val="tx2"/>
                </a:solidFill>
              </a:rPr>
              <a:t> plays a </a:t>
            </a:r>
            <a:r>
              <a:rPr lang="it-IT" sz="1600" dirty="0" err="1">
                <a:solidFill>
                  <a:schemeClr val="tx2"/>
                </a:solidFill>
              </a:rPr>
              <a:t>central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role</a:t>
            </a:r>
            <a:r>
              <a:rPr lang="it-IT" sz="1600" dirty="0">
                <a:solidFill>
                  <a:schemeClr val="tx2"/>
                </a:solidFill>
              </a:rPr>
              <a:t> of </a:t>
            </a:r>
            <a:r>
              <a:rPr lang="it-IT" sz="1600" dirty="0" err="1">
                <a:solidFill>
                  <a:schemeClr val="tx2"/>
                </a:solidFill>
              </a:rPr>
              <a:t>central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counterparty</a:t>
            </a:r>
            <a:r>
              <a:rPr lang="it-IT" sz="1600" dirty="0">
                <a:solidFill>
                  <a:schemeClr val="tx2"/>
                </a:solidFill>
              </a:rPr>
              <a:t>, </a:t>
            </a:r>
            <a:r>
              <a:rPr lang="it-IT" sz="1600" dirty="0" err="1">
                <a:solidFill>
                  <a:schemeClr val="tx2"/>
                </a:solidFill>
              </a:rPr>
              <a:t>which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an institution </a:t>
            </a:r>
            <a:r>
              <a:rPr lang="it-IT" sz="1600" dirty="0" err="1">
                <a:solidFill>
                  <a:schemeClr val="tx2"/>
                </a:solidFill>
              </a:rPr>
              <a:t>interposed</a:t>
            </a:r>
            <a:r>
              <a:rPr lang="it-IT" sz="1600" dirty="0">
                <a:solidFill>
                  <a:schemeClr val="tx2"/>
                </a:solidFill>
              </a:rPr>
              <a:t> in securities trades </a:t>
            </a:r>
            <a:r>
              <a:rPr lang="it-IT" sz="1600" dirty="0" err="1">
                <a:solidFill>
                  <a:schemeClr val="tx2"/>
                </a:solidFill>
              </a:rPr>
              <a:t>between</a:t>
            </a:r>
            <a:r>
              <a:rPr lang="it-IT" sz="1600" dirty="0">
                <a:solidFill>
                  <a:schemeClr val="tx2"/>
                </a:solidFill>
              </a:rPr>
              <a:t> the </a:t>
            </a:r>
            <a:r>
              <a:rPr lang="it-IT" sz="1600" dirty="0" err="1">
                <a:solidFill>
                  <a:schemeClr val="tx2"/>
                </a:solidFill>
              </a:rPr>
              <a:t>two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contracting</a:t>
            </a:r>
            <a:r>
              <a:rPr lang="it-IT" sz="1600" dirty="0">
                <a:solidFill>
                  <a:schemeClr val="tx2"/>
                </a:solidFill>
              </a:rPr>
              <a:t> parties, </a:t>
            </a:r>
            <a:r>
              <a:rPr lang="it-IT" sz="1600" dirty="0" err="1">
                <a:solidFill>
                  <a:schemeClr val="tx2"/>
                </a:solidFill>
              </a:rPr>
              <a:t>protecting</a:t>
            </a:r>
            <a:r>
              <a:rPr lang="it-IT" sz="1600" dirty="0">
                <a:solidFill>
                  <a:schemeClr val="tx2"/>
                </a:solidFill>
              </a:rPr>
              <a:t> the </a:t>
            </a:r>
            <a:r>
              <a:rPr lang="it-IT" sz="1600" dirty="0" err="1">
                <a:solidFill>
                  <a:schemeClr val="tx2"/>
                </a:solidFill>
              </a:rPr>
              <a:t>latter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against</a:t>
            </a:r>
            <a:r>
              <a:rPr lang="it-IT" sz="1600" dirty="0">
                <a:solidFill>
                  <a:schemeClr val="tx2"/>
                </a:solidFill>
              </a:rPr>
              <a:t> default risk. </a:t>
            </a:r>
            <a:r>
              <a:rPr lang="it-IT" sz="1600" dirty="0" err="1">
                <a:solidFill>
                  <a:schemeClr val="tx2"/>
                </a:solidFill>
              </a:rPr>
              <a:t>Now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called</a:t>
            </a:r>
            <a:r>
              <a:rPr lang="it-IT" sz="1600" dirty="0">
                <a:solidFill>
                  <a:schemeClr val="tx2"/>
                </a:solidFill>
              </a:rPr>
              <a:t> Euronext Clearing.</a:t>
            </a:r>
            <a:endParaRPr lang="it-IT" sz="1600" b="1" dirty="0">
              <a:solidFill>
                <a:srgbClr val="0040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8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3"/>
    </mc:Choice>
    <mc:Fallback>
      <p:transition spd="slow" advTm="92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3CF222-B2C5-D4B0-6A2D-8839384FE68D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D64493C1-4C09-FB4A-3FC6-016D381E4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6" name="Segnaposto data 2">
            <a:extLst>
              <a:ext uri="{FF2B5EF4-FFF2-40B4-BE49-F238E27FC236}">
                <a16:creationId xmlns:a16="http://schemas.microsoft.com/office/drawing/2014/main" id="{83DE7634-E080-634C-4018-C826746A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49A15D9-BA3D-1E93-EF1A-6107A94EDD38}"/>
              </a:ext>
            </a:extLst>
          </p:cNvPr>
          <p:cNvSpPr txBox="1">
            <a:spLocks/>
          </p:cNvSpPr>
          <p:nvPr/>
        </p:nvSpPr>
        <p:spPr>
          <a:xfrm>
            <a:off x="428134" y="1690687"/>
            <a:ext cx="11119702" cy="4361321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6141" lvl="4" indent="-285750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B2B481C0-1DAE-B122-3031-B76DE9BF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87C04E6-D0B1-D545-975E-8B10B7440D31}"/>
              </a:ext>
            </a:extLst>
          </p:cNvPr>
          <p:cNvSpPr txBox="1">
            <a:spLocks/>
          </p:cNvSpPr>
          <p:nvPr/>
        </p:nvSpPr>
        <p:spPr>
          <a:xfrm>
            <a:off x="428134" y="1690686"/>
            <a:ext cx="10587362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The aim of the study is the construction of </a:t>
            </a:r>
            <a:r>
              <a:rPr lang="en-US" sz="1600" b="1" dirty="0">
                <a:solidFill>
                  <a:srgbClr val="004082"/>
                </a:solidFill>
              </a:rPr>
              <a:t>Social Networks </a:t>
            </a:r>
            <a:r>
              <a:rPr lang="en-US" sz="1600" dirty="0">
                <a:solidFill>
                  <a:schemeClr val="tx2"/>
                </a:solidFill>
              </a:rPr>
              <a:t>from post trade settlement instructions of Monte </a:t>
            </a:r>
            <a:r>
              <a:rPr lang="en-US" sz="1600" dirty="0" err="1">
                <a:solidFill>
                  <a:schemeClr val="tx2"/>
                </a:solidFill>
              </a:rPr>
              <a:t>Titoli</a:t>
            </a:r>
            <a:r>
              <a:rPr lang="en-US" sz="1600" dirty="0">
                <a:solidFill>
                  <a:schemeClr val="tx2"/>
                </a:solidFill>
              </a:rPr>
              <a:t> systems.</a:t>
            </a:r>
          </a:p>
          <a:p>
            <a:pPr marL="0" indent="0">
              <a:buClr>
                <a:srgbClr val="004082"/>
              </a:buClr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The study can be divided in two main networks constructions:</a:t>
            </a:r>
          </a:p>
          <a:p>
            <a:pPr marL="285750" indent="-285750"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</a:rPr>
              <a:t>Monthly</a:t>
            </a:r>
            <a:r>
              <a:rPr lang="en-US" sz="1600" dirty="0">
                <a:solidFill>
                  <a:schemeClr val="tx2"/>
                </a:solidFill>
              </a:rPr>
              <a:t> cumulative and non-cumulative Networks: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Centrality analysis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Scale-free networks pattern detection</a:t>
            </a:r>
          </a:p>
          <a:p>
            <a:pPr marL="554046" lvl="3" indent="-285750" algn="just">
              <a:spcAft>
                <a:spcPts val="18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Networks resiliency analysis</a:t>
            </a:r>
          </a:p>
          <a:p>
            <a:pPr marL="285750" indent="-285750" algn="just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</a:rPr>
              <a:t>Daily</a:t>
            </a:r>
            <a:r>
              <a:rPr lang="en-US" sz="1600" dirty="0">
                <a:solidFill>
                  <a:schemeClr val="tx2"/>
                </a:solidFill>
              </a:rPr>
              <a:t> Networks two case studies of disruptive events: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Impact of Covid19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Impact of BTP Italia and BTP Futura emissions</a:t>
            </a:r>
          </a:p>
        </p:txBody>
      </p:sp>
    </p:spTree>
    <p:extLst>
      <p:ext uri="{BB962C8B-B14F-4D97-AF65-F5344CB8AC3E}">
        <p14:creationId xmlns:p14="http://schemas.microsoft.com/office/powerpoint/2010/main" val="300865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Scale free networks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0851787-B067-D8F0-AD14-9EA35FD62F01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A46FA09-D230-81ED-70EB-D6D592397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2" name="Segnaposto data 2">
            <a:extLst>
              <a:ext uri="{FF2B5EF4-FFF2-40B4-BE49-F238E27FC236}">
                <a16:creationId xmlns:a16="http://schemas.microsoft.com/office/drawing/2014/main" id="{628E0834-101D-442B-5057-DEADC936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0C4ED28-FA46-7A03-71FB-9A87BBEC953C}"/>
              </a:ext>
            </a:extLst>
          </p:cNvPr>
          <p:cNvSpPr txBox="1">
            <a:spLocks/>
          </p:cNvSpPr>
          <p:nvPr/>
        </p:nvSpPr>
        <p:spPr>
          <a:xfrm>
            <a:off x="479706" y="1794756"/>
            <a:ext cx="6712036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Scale free networks follow </a:t>
            </a:r>
            <a:r>
              <a:rPr lang="en-US" sz="1600" b="1" dirty="0">
                <a:solidFill>
                  <a:srgbClr val="004082"/>
                </a:solidFill>
              </a:rPr>
              <a:t>Power law distribution</a:t>
            </a: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Properties</a:t>
            </a:r>
            <a:r>
              <a:rPr lang="en-US" sz="1600" dirty="0">
                <a:solidFill>
                  <a:srgbClr val="06262D"/>
                </a:solidFill>
              </a:rPr>
              <a:t>: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4082"/>
                </a:solidFill>
              </a:rPr>
              <a:t>Growth</a:t>
            </a:r>
            <a:r>
              <a:rPr lang="en-GB" sz="1600" dirty="0">
                <a:solidFill>
                  <a:srgbClr val="06262D"/>
                </a:solidFill>
                <a:latin typeface="Calibri" charset="0"/>
              </a:rPr>
              <a:t>: </a:t>
            </a:r>
            <a:r>
              <a:rPr lang="en-GB" sz="1600" dirty="0">
                <a:solidFill>
                  <a:schemeClr val="tx2"/>
                </a:solidFill>
              </a:rPr>
              <a:t>over an extended period of time, new nodes join an already existing system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4082"/>
                </a:solidFill>
              </a:rPr>
              <a:t>Preferential attachment</a:t>
            </a:r>
            <a:r>
              <a:rPr lang="en-GB" sz="1600" dirty="0">
                <a:solidFill>
                  <a:srgbClr val="06262D"/>
                </a:solidFill>
                <a:latin typeface="Calibri" charset="0"/>
              </a:rPr>
              <a:t>:  </a:t>
            </a:r>
            <a:r>
              <a:rPr lang="it-IT" sz="1600" dirty="0">
                <a:solidFill>
                  <a:schemeClr val="tx2"/>
                </a:solidFill>
              </a:rPr>
              <a:t>new </a:t>
            </a:r>
            <a:r>
              <a:rPr lang="it-IT" sz="1600" dirty="0" err="1">
                <a:solidFill>
                  <a:schemeClr val="tx2"/>
                </a:solidFill>
              </a:rPr>
              <a:t>nodes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prefer</a:t>
            </a:r>
            <a:r>
              <a:rPr lang="it-IT" sz="1600" dirty="0">
                <a:solidFill>
                  <a:schemeClr val="tx2"/>
                </a:solidFill>
              </a:rPr>
              <a:t> to link to the more </a:t>
            </a:r>
            <a:r>
              <a:rPr lang="it-IT" sz="1600" dirty="0" err="1">
                <a:solidFill>
                  <a:schemeClr val="tx2"/>
                </a:solidFill>
              </a:rPr>
              <a:t>connected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nodes</a:t>
            </a:r>
            <a:r>
              <a:rPr lang="it-IT" sz="1600" dirty="0">
                <a:solidFill>
                  <a:schemeClr val="tx2"/>
                </a:solidFill>
              </a:rPr>
              <a:t>. 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4082"/>
                </a:solidFill>
              </a:rPr>
              <a:t>Scale-free Resiliency</a:t>
            </a:r>
            <a:r>
              <a:rPr lang="en-GB" sz="1600" dirty="0">
                <a:solidFill>
                  <a:srgbClr val="06262D"/>
                </a:solidFill>
              </a:rPr>
              <a:t>: </a:t>
            </a:r>
            <a:r>
              <a:rPr lang="en-GB" sz="1600" dirty="0">
                <a:solidFill>
                  <a:schemeClr val="tx2"/>
                </a:solidFill>
              </a:rPr>
              <a:t>Scale-free networks are more resistant to random disconnection of nodes.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0E3F426-A859-E697-E753-3D4640EE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124017" y="1768362"/>
            <a:ext cx="3588277" cy="201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) Schematic diagram of the preferential attachment mechanisms. The... |  Download Scientific Diagram">
            <a:extLst>
              <a:ext uri="{FF2B5EF4-FFF2-40B4-BE49-F238E27FC236}">
                <a16:creationId xmlns:a16="http://schemas.microsoft.com/office/drawing/2014/main" id="{9FECF99F-EF72-F8A0-4B6F-3691C1AB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283" y="4252455"/>
            <a:ext cx="4536504" cy="153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737F858F-5CD8-E155-F567-C4E6BBA29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008" y="1835574"/>
            <a:ext cx="1123950" cy="333375"/>
          </a:xfrm>
          <a:prstGeom prst="rect">
            <a:avLst/>
          </a:prstGeom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ADDF7847-4107-67E9-315E-9857D5AA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236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841" y="365125"/>
            <a:ext cx="12276841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Non-Scale free - instr. type and sett. status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DBE81F5-AE99-0F9E-1694-891336FF0FA9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C4DED7EE-CA5A-A6F2-7B6F-F183A1364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0" name="Segnaposto data 2">
            <a:extLst>
              <a:ext uri="{FF2B5EF4-FFF2-40B4-BE49-F238E27FC236}">
                <a16:creationId xmlns:a16="http://schemas.microsoft.com/office/drawing/2014/main" id="{1F921E39-E86E-24A2-B4E9-BC29C783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5" name="Segnaposto contenuto 8">
            <a:extLst>
              <a:ext uri="{FF2B5EF4-FFF2-40B4-BE49-F238E27FC236}">
                <a16:creationId xmlns:a16="http://schemas.microsoft.com/office/drawing/2014/main" id="{4A0AF478-5F87-B588-290D-3D7AB7DAA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58509" y="1916472"/>
            <a:ext cx="3188116" cy="247034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0AE7AD2D-BCAC-70DE-AE64-4C6B035D89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31743" y="1945009"/>
            <a:ext cx="3182617" cy="2433766"/>
          </a:xfrm>
          <a:prstGeom prst="rect">
            <a:avLst/>
          </a:prstGeom>
        </p:spPr>
      </p:pic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33084BC-2745-5AA8-1AA9-FDD924EA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C322095-7F33-FB44-3DDC-F3F5A3BAC0A0}"/>
              </a:ext>
            </a:extLst>
          </p:cNvPr>
          <p:cNvSpPr txBox="1">
            <a:spLocks/>
          </p:cNvSpPr>
          <p:nvPr/>
        </p:nvSpPr>
        <p:spPr>
          <a:xfrm>
            <a:off x="414705" y="4787552"/>
            <a:ext cx="11546276" cy="1035097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2"/>
                </a:solidFill>
              </a:rPr>
              <a:t>Scale-free </a:t>
            </a:r>
            <a:r>
              <a:rPr lang="it-IT" sz="1600" dirty="0" err="1">
                <a:solidFill>
                  <a:schemeClr val="tx2"/>
                </a:solidFill>
              </a:rPr>
              <a:t>behavior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not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present</a:t>
            </a:r>
            <a:r>
              <a:rPr lang="it-IT" sz="1600" dirty="0">
                <a:solidFill>
                  <a:schemeClr val="tx2"/>
                </a:solidFill>
              </a:rPr>
              <a:t> in cumulative networks </a:t>
            </a:r>
            <a:r>
              <a:rPr lang="it-IT" sz="1600" dirty="0" err="1">
                <a:solidFill>
                  <a:schemeClr val="tx2"/>
                </a:solidFill>
              </a:rPr>
              <a:t>mostly</a:t>
            </a:r>
            <a:r>
              <a:rPr lang="it-IT" sz="1600" dirty="0">
                <a:solidFill>
                  <a:schemeClr val="tx2"/>
                </a:solidFill>
              </a:rPr>
              <a:t> in corporate bonds and </a:t>
            </a:r>
            <a:r>
              <a:rPr lang="it-IT" sz="1600" dirty="0" err="1">
                <a:solidFill>
                  <a:schemeClr val="tx2"/>
                </a:solidFill>
              </a:rPr>
              <a:t>other</a:t>
            </a:r>
            <a:endParaRPr lang="it-IT" sz="1600" dirty="0">
              <a:solidFill>
                <a:schemeClr val="tx2"/>
              </a:solidFill>
            </a:endParaRP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2"/>
                </a:solidFill>
              </a:rPr>
              <a:t>Scale-free </a:t>
            </a:r>
            <a:r>
              <a:rPr lang="it-IT" sz="1600" dirty="0" err="1">
                <a:solidFill>
                  <a:schemeClr val="tx2"/>
                </a:solidFill>
              </a:rPr>
              <a:t>behavior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not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present</a:t>
            </a:r>
            <a:r>
              <a:rPr lang="it-IT" sz="1600" dirty="0">
                <a:solidFill>
                  <a:schemeClr val="tx2"/>
                </a:solidFill>
              </a:rPr>
              <a:t> in non-cumulative networks </a:t>
            </a:r>
            <a:r>
              <a:rPr lang="it-IT" sz="1600" dirty="0" err="1">
                <a:solidFill>
                  <a:schemeClr val="tx2"/>
                </a:solidFill>
              </a:rPr>
              <a:t>mostly</a:t>
            </a:r>
            <a:r>
              <a:rPr lang="it-IT" sz="1600" dirty="0">
                <a:solidFill>
                  <a:schemeClr val="tx2"/>
                </a:solidFill>
              </a:rPr>
              <a:t> in corporate bonds, ETF and funds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2"/>
                </a:solidFill>
              </a:rPr>
              <a:t>Similar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behavior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differentiating</a:t>
            </a:r>
            <a:r>
              <a:rPr lang="it-IT" sz="1600" dirty="0">
                <a:solidFill>
                  <a:schemeClr val="tx2"/>
                </a:solidFill>
              </a:rPr>
              <a:t> by </a:t>
            </a:r>
            <a:r>
              <a:rPr lang="it-IT" sz="1600" dirty="0" err="1">
                <a:solidFill>
                  <a:schemeClr val="tx2"/>
                </a:solidFill>
              </a:rPr>
              <a:t>settlement</a:t>
            </a:r>
            <a:r>
              <a:rPr lang="it-IT" sz="1600" dirty="0">
                <a:solidFill>
                  <a:schemeClr val="tx2"/>
                </a:solidFill>
              </a:rPr>
              <a:t> status for cumulative and non-cumulative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4" name="Segnaposto contenuto 8">
            <a:extLst>
              <a:ext uri="{FF2B5EF4-FFF2-40B4-BE49-F238E27FC236}">
                <a16:creationId xmlns:a16="http://schemas.microsoft.com/office/drawing/2014/main" id="{68103528-FE8B-8247-8432-BB6AF35467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17363" y="1911619"/>
            <a:ext cx="2767912" cy="244897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F6E7307-F867-2928-17D6-0A286293DC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314360" y="1928107"/>
            <a:ext cx="2767912" cy="24506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09AD00-C85F-EA1D-B641-CB13AEA4BE36}"/>
              </a:ext>
            </a:extLst>
          </p:cNvPr>
          <p:cNvSpPr txBox="1"/>
          <p:nvPr/>
        </p:nvSpPr>
        <p:spPr>
          <a:xfrm>
            <a:off x="80568" y="4252868"/>
            <a:ext cx="704850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Corp. Bonds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7868EA6-F346-F70E-87C6-775315C6BEA6}"/>
              </a:ext>
            </a:extLst>
          </p:cNvPr>
          <p:cNvSpPr txBox="1"/>
          <p:nvPr/>
        </p:nvSpPr>
        <p:spPr>
          <a:xfrm>
            <a:off x="6231178" y="4277803"/>
            <a:ext cx="704850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Corp. Bonds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CCFD8BE-5F00-2A42-58FC-5CA4263EE7A1}"/>
              </a:ext>
            </a:extLst>
          </p:cNvPr>
          <p:cNvSpPr txBox="1"/>
          <p:nvPr/>
        </p:nvSpPr>
        <p:spPr>
          <a:xfrm>
            <a:off x="6936028" y="4277803"/>
            <a:ext cx="350470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ETF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17B7622-F801-BB2E-36F8-5171EEEC99FD}"/>
              </a:ext>
            </a:extLst>
          </p:cNvPr>
          <p:cNvSpPr txBox="1"/>
          <p:nvPr/>
        </p:nvSpPr>
        <p:spPr>
          <a:xfrm>
            <a:off x="744528" y="4259218"/>
            <a:ext cx="350470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ETF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3741954-AB82-D33E-13E2-30A4BB055DEA}"/>
              </a:ext>
            </a:extLst>
          </p:cNvPr>
          <p:cNvSpPr txBox="1"/>
          <p:nvPr/>
        </p:nvSpPr>
        <p:spPr>
          <a:xfrm>
            <a:off x="1156288" y="4262972"/>
            <a:ext cx="491740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Funds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81F7FC8-E343-D49A-5414-CE0924300340}"/>
              </a:ext>
            </a:extLst>
          </p:cNvPr>
          <p:cNvSpPr txBox="1"/>
          <p:nvPr/>
        </p:nvSpPr>
        <p:spPr>
          <a:xfrm>
            <a:off x="7356232" y="4285381"/>
            <a:ext cx="491740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Funds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3174550-C92F-84DF-2889-FE54B1A695D6}"/>
              </a:ext>
            </a:extLst>
          </p:cNvPr>
          <p:cNvSpPr txBox="1"/>
          <p:nvPr/>
        </p:nvSpPr>
        <p:spPr>
          <a:xfrm>
            <a:off x="1625566" y="4259218"/>
            <a:ext cx="491740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Shares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6E6F03C-789F-ABE0-DCFB-0C0B382CD2E4}"/>
              </a:ext>
            </a:extLst>
          </p:cNvPr>
          <p:cNvSpPr txBox="1"/>
          <p:nvPr/>
        </p:nvSpPr>
        <p:spPr>
          <a:xfrm>
            <a:off x="7826977" y="4277803"/>
            <a:ext cx="491740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Shares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EC40BF9-B6B5-14F4-429B-E980C08F75BE}"/>
              </a:ext>
            </a:extLst>
          </p:cNvPr>
          <p:cNvSpPr txBox="1"/>
          <p:nvPr/>
        </p:nvSpPr>
        <p:spPr>
          <a:xfrm>
            <a:off x="8315229" y="4285381"/>
            <a:ext cx="491740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Other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F51A545-DD0C-0CF9-A7C6-8864D662CCF7}"/>
              </a:ext>
            </a:extLst>
          </p:cNvPr>
          <p:cNvSpPr txBox="1"/>
          <p:nvPr/>
        </p:nvSpPr>
        <p:spPr>
          <a:xfrm>
            <a:off x="2076773" y="4259218"/>
            <a:ext cx="491740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Other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913BA30-D00F-C3C9-0D4F-7BF5B98D9AC3}"/>
              </a:ext>
            </a:extLst>
          </p:cNvPr>
          <p:cNvSpPr txBox="1"/>
          <p:nvPr/>
        </p:nvSpPr>
        <p:spPr>
          <a:xfrm>
            <a:off x="2495477" y="4252868"/>
            <a:ext cx="704849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Gov. Bonds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097A792-090D-94DB-E68E-F2451A431536}"/>
              </a:ext>
            </a:extLst>
          </p:cNvPr>
          <p:cNvSpPr txBox="1"/>
          <p:nvPr/>
        </p:nvSpPr>
        <p:spPr>
          <a:xfrm>
            <a:off x="8708946" y="4277803"/>
            <a:ext cx="704849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Gov. Bonds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6E8FF26-DDBA-ED49-4A37-A4283B0B119F}"/>
              </a:ext>
            </a:extLst>
          </p:cNvPr>
          <p:cNvSpPr txBox="1"/>
          <p:nvPr/>
        </p:nvSpPr>
        <p:spPr>
          <a:xfrm>
            <a:off x="3664241" y="4277403"/>
            <a:ext cx="704849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Settled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1416C06-E6DC-3294-BB89-83A6845A5663}"/>
              </a:ext>
            </a:extLst>
          </p:cNvPr>
          <p:cNvSpPr txBox="1"/>
          <p:nvPr/>
        </p:nvSpPr>
        <p:spPr>
          <a:xfrm>
            <a:off x="4936386" y="4280450"/>
            <a:ext cx="568453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Failed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317C7B9-27A8-8D32-6D7B-567D782B12D3}"/>
              </a:ext>
            </a:extLst>
          </p:cNvPr>
          <p:cNvSpPr txBox="1"/>
          <p:nvPr/>
        </p:nvSpPr>
        <p:spPr>
          <a:xfrm>
            <a:off x="9903565" y="4307063"/>
            <a:ext cx="704849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Settled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1509CEC-DA26-A2D6-BF7E-7BD3998D67C5}"/>
              </a:ext>
            </a:extLst>
          </p:cNvPr>
          <p:cNvSpPr txBox="1"/>
          <p:nvPr/>
        </p:nvSpPr>
        <p:spPr>
          <a:xfrm>
            <a:off x="11166566" y="4303760"/>
            <a:ext cx="568453" cy="2154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Failed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5A39B88F-7EEB-0CF2-6C26-8AD34BA9C5C8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64BDFE4-CE35-A2FB-391B-E89801C29B4B}"/>
              </a:ext>
            </a:extLst>
          </p:cNvPr>
          <p:cNvSpPr/>
          <p:nvPr/>
        </p:nvSpPr>
        <p:spPr>
          <a:xfrm>
            <a:off x="8363146" y="150840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Non-Cumulative</a:t>
            </a:r>
          </a:p>
        </p:txBody>
      </p:sp>
    </p:spTree>
    <p:extLst>
      <p:ext uri="{BB962C8B-B14F-4D97-AF65-F5344CB8AC3E}">
        <p14:creationId xmlns:p14="http://schemas.microsoft.com/office/powerpoint/2010/main" val="48067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Technologies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D9AC1BC6-8098-D6FF-7BF9-68483CE0ACBD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03C5F4B9-2ED5-EC9E-1EE5-66E021B77F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0" name="Segnaposto data 2">
            <a:extLst>
              <a:ext uri="{FF2B5EF4-FFF2-40B4-BE49-F238E27FC236}">
                <a16:creationId xmlns:a16="http://schemas.microsoft.com/office/drawing/2014/main" id="{4DE807DE-C538-DCD3-CDF4-898971C6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874F6293-41E5-C1F7-01F9-B89ACBEC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 descr="Python (programming language) - Wikipedia">
            <a:extLst>
              <a:ext uri="{FF2B5EF4-FFF2-40B4-BE49-F238E27FC236}">
                <a16:creationId xmlns:a16="http://schemas.microsoft.com/office/drawing/2014/main" id="{31160C33-24A0-A375-BD02-A3AC84F1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912" y="2305768"/>
            <a:ext cx="844353" cy="8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mazon Web Services - Wikipedia">
            <a:extLst>
              <a:ext uri="{FF2B5EF4-FFF2-40B4-BE49-F238E27FC236}">
                <a16:creationId xmlns:a16="http://schemas.microsoft.com/office/drawing/2014/main" id="{BE3DB5D3-6D5C-140C-B3FA-C75CF80B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07" y="2328419"/>
            <a:ext cx="1183346" cy="7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itecore CDP Integration for Amazon Sagemaker | Sitecore Marketplace">
            <a:extLst>
              <a:ext uri="{FF2B5EF4-FFF2-40B4-BE49-F238E27FC236}">
                <a16:creationId xmlns:a16="http://schemas.microsoft.com/office/drawing/2014/main" id="{791ECCAC-E095-4C53-1AE7-DCA41D673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13388" r="6778" b="9219"/>
          <a:stretch/>
        </p:blipFill>
        <p:spPr bwMode="auto">
          <a:xfrm>
            <a:off x="6748290" y="4608976"/>
            <a:ext cx="1870776" cy="7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Backup Amazon AWS S3 - Bonassin.it">
            <a:extLst>
              <a:ext uri="{FF2B5EF4-FFF2-40B4-BE49-F238E27FC236}">
                <a16:creationId xmlns:a16="http://schemas.microsoft.com/office/drawing/2014/main" id="{9958B6A2-F892-DFCD-F61F-F3572184A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68"/>
          <a:stretch/>
        </p:blipFill>
        <p:spPr bwMode="auto">
          <a:xfrm>
            <a:off x="4632233" y="4530137"/>
            <a:ext cx="871100" cy="7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ow to install PySpark locally. Here I'll go through step-by-step to… | by  Ting-Hao Chen | Programming Notes | Medium">
            <a:extLst>
              <a:ext uri="{FF2B5EF4-FFF2-40B4-BE49-F238E27FC236}">
                <a16:creationId xmlns:a16="http://schemas.microsoft.com/office/drawing/2014/main" id="{A9AFBEEC-E521-CF58-7B4F-9DB43F196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27335"/>
          <a:stretch/>
        </p:blipFill>
        <p:spPr bwMode="auto">
          <a:xfrm>
            <a:off x="1048324" y="2155355"/>
            <a:ext cx="1856323" cy="87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A6A1C48-38F7-07EE-D0FD-3CD9FE61BE85}"/>
              </a:ext>
            </a:extLst>
          </p:cNvPr>
          <p:cNvSpPr/>
          <p:nvPr/>
        </p:nvSpPr>
        <p:spPr>
          <a:xfrm>
            <a:off x="346771" y="3426204"/>
            <a:ext cx="3569182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solidFill>
                  <a:srgbClr val="004082"/>
                </a:solidFill>
              </a:rPr>
              <a:t>PySpark </a:t>
            </a:r>
          </a:p>
          <a:p>
            <a:pPr algn="ctr"/>
            <a:r>
              <a:rPr lang="en-US" sz="1600">
                <a:solidFill>
                  <a:schemeClr val="tx2"/>
                </a:solidFill>
              </a:rPr>
              <a:t>Extracting settlement instructions</a:t>
            </a:r>
            <a:endParaRPr lang="en-US" sz="160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32A0BC2-3110-63DD-0BEC-1DCA56C1565C}"/>
              </a:ext>
            </a:extLst>
          </p:cNvPr>
          <p:cNvSpPr/>
          <p:nvPr/>
        </p:nvSpPr>
        <p:spPr>
          <a:xfrm>
            <a:off x="4742493" y="3444389"/>
            <a:ext cx="3231526" cy="61555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004082"/>
                </a:solidFill>
              </a:rPr>
              <a:t>Amazon Web Services (AWS) </a:t>
            </a:r>
            <a:br>
              <a:rPr lang="en-US" b="1" dirty="0">
                <a:solidFill>
                  <a:srgbClr val="00408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Data storing, processing and analysis</a:t>
            </a:r>
            <a:endParaRPr lang="en-US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449AE78-3339-BE56-09BD-597D7C0D3BA9}"/>
              </a:ext>
            </a:extLst>
          </p:cNvPr>
          <p:cNvSpPr/>
          <p:nvPr/>
        </p:nvSpPr>
        <p:spPr>
          <a:xfrm>
            <a:off x="4415385" y="5427991"/>
            <a:ext cx="1249188" cy="61555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004082"/>
                </a:solidFill>
              </a:rPr>
              <a:t>S3 buckets </a:t>
            </a:r>
            <a:br>
              <a:rPr lang="en-US" b="1" dirty="0">
                <a:solidFill>
                  <a:srgbClr val="00408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Data storing</a:t>
            </a:r>
            <a:endParaRPr lang="en-US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3E944B8-0B08-5538-0721-DEF7FCC842A0}"/>
              </a:ext>
            </a:extLst>
          </p:cNvPr>
          <p:cNvSpPr/>
          <p:nvPr/>
        </p:nvSpPr>
        <p:spPr>
          <a:xfrm>
            <a:off x="6485467" y="5427991"/>
            <a:ext cx="2323970" cy="61555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dirty="0" err="1">
                <a:solidFill>
                  <a:srgbClr val="004082"/>
                </a:solidFill>
              </a:rPr>
              <a:t>Sagemaker</a:t>
            </a:r>
            <a:r>
              <a:rPr lang="en-US" b="1" dirty="0">
                <a:solidFill>
                  <a:srgbClr val="004082"/>
                </a:solidFill>
              </a:rPr>
              <a:t> Notebooks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Data Analysis</a:t>
            </a:r>
            <a:endParaRPr lang="en-US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761718D-2131-FA34-C9C9-88A90B6D8C99}"/>
              </a:ext>
            </a:extLst>
          </p:cNvPr>
          <p:cNvSpPr/>
          <p:nvPr/>
        </p:nvSpPr>
        <p:spPr>
          <a:xfrm>
            <a:off x="8926651" y="3444389"/>
            <a:ext cx="2143856" cy="61555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004082"/>
                </a:solidFill>
              </a:rPr>
              <a:t>Python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Programming Language</a:t>
            </a:r>
            <a:endParaRPr lang="en-US" sz="1600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0D8093C-6B86-226B-B9C0-A6D7FEE3523E}"/>
              </a:ext>
            </a:extLst>
          </p:cNvPr>
          <p:cNvCxnSpPr>
            <a:cxnSpLocks/>
            <a:stCxn id="5" idx="2"/>
            <a:endCxn id="8200" idx="0"/>
          </p:cNvCxnSpPr>
          <p:nvPr/>
        </p:nvCxnSpPr>
        <p:spPr>
          <a:xfrm flipH="1">
            <a:off x="5067783" y="4059942"/>
            <a:ext cx="1290473" cy="47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DD4500-7C81-81CE-5CEE-5A55EA414B3A}"/>
              </a:ext>
            </a:extLst>
          </p:cNvPr>
          <p:cNvCxnSpPr>
            <a:cxnSpLocks/>
            <a:stCxn id="5" idx="2"/>
            <a:endCxn id="8198" idx="0"/>
          </p:cNvCxnSpPr>
          <p:nvPr/>
        </p:nvCxnSpPr>
        <p:spPr>
          <a:xfrm>
            <a:off x="6358256" y="4059942"/>
            <a:ext cx="1325422" cy="54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27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Networks construction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3CF222-B2C5-D4B0-6A2D-8839384FE68D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D64493C1-4C09-FB4A-3FC6-016D381E4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6" name="Segnaposto data 2">
            <a:extLst>
              <a:ext uri="{FF2B5EF4-FFF2-40B4-BE49-F238E27FC236}">
                <a16:creationId xmlns:a16="http://schemas.microsoft.com/office/drawing/2014/main" id="{83DE7634-E080-634C-4018-C826746A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49A15D9-BA3D-1E93-EF1A-6107A94EDD38}"/>
              </a:ext>
            </a:extLst>
          </p:cNvPr>
          <p:cNvSpPr txBox="1">
            <a:spLocks/>
          </p:cNvSpPr>
          <p:nvPr/>
        </p:nvSpPr>
        <p:spPr>
          <a:xfrm>
            <a:off x="428133" y="1560320"/>
            <a:ext cx="8274600" cy="4548128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Date range from </a:t>
            </a:r>
            <a:r>
              <a:rPr lang="en-US" sz="1600" b="1" dirty="0">
                <a:solidFill>
                  <a:srgbClr val="004082"/>
                </a:solidFill>
              </a:rPr>
              <a:t>May 2018 </a:t>
            </a:r>
            <a:r>
              <a:rPr lang="en-US" sz="1600" dirty="0">
                <a:solidFill>
                  <a:schemeClr val="tx2"/>
                </a:solidFill>
              </a:rPr>
              <a:t>to end of </a:t>
            </a:r>
            <a:r>
              <a:rPr lang="en-US" sz="1600" b="1" dirty="0">
                <a:solidFill>
                  <a:srgbClr val="004082"/>
                </a:solidFill>
              </a:rPr>
              <a:t>July 2021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Companies' names have been anonymized except for Monte </a:t>
            </a:r>
            <a:r>
              <a:rPr lang="en-US" sz="1600" dirty="0" err="1">
                <a:solidFill>
                  <a:schemeClr val="tx2"/>
                </a:solidFill>
              </a:rPr>
              <a:t>Titoli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and CC&amp;G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spcAft>
                <a:spcPts val="6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Data are </a:t>
            </a:r>
            <a:r>
              <a:rPr lang="en-US" sz="1600" b="1" dirty="0">
                <a:solidFill>
                  <a:srgbClr val="004082"/>
                </a:solidFill>
              </a:rPr>
              <a:t>aggregated</a:t>
            </a:r>
            <a:r>
              <a:rPr lang="en-US" sz="1600" dirty="0">
                <a:solidFill>
                  <a:schemeClr val="tx2"/>
                </a:solidFill>
              </a:rPr>
              <a:t> based on:</a:t>
            </a:r>
          </a:p>
          <a:p>
            <a:pPr lvl="2">
              <a:spcAft>
                <a:spcPts val="600"/>
              </a:spcAft>
              <a:buClr>
                <a:srgbClr val="004082"/>
              </a:buClr>
              <a:buFont typeface="Font di sistema regolare"/>
              <a:buChar char="-"/>
            </a:pPr>
            <a:r>
              <a:rPr lang="en-US" sz="1400" dirty="0">
                <a:solidFill>
                  <a:schemeClr val="tx2"/>
                </a:solidFill>
              </a:rPr>
              <a:t>Company deliverer – receiver couple</a:t>
            </a:r>
          </a:p>
          <a:p>
            <a:pPr lvl="2">
              <a:spcAft>
                <a:spcPts val="600"/>
              </a:spcAft>
              <a:buClr>
                <a:srgbClr val="004082"/>
              </a:buClr>
              <a:buFont typeface="Font di sistema regolare"/>
              <a:buChar char="-"/>
            </a:pPr>
            <a:r>
              <a:rPr lang="en-US" sz="1400" dirty="0">
                <a:solidFill>
                  <a:schemeClr val="tx2"/>
                </a:solidFill>
              </a:rPr>
              <a:t>Financial instrument type: </a:t>
            </a:r>
            <a:r>
              <a:rPr lang="en-US" altLang="it-IT" sz="1400" dirty="0">
                <a:solidFill>
                  <a:schemeClr val="tx2"/>
                </a:solidFill>
              </a:rPr>
              <a:t>Corporate Bonds, Government Bonds, </a:t>
            </a:r>
            <a:br>
              <a:rPr lang="en-US" altLang="it-IT" sz="1400" dirty="0">
                <a:solidFill>
                  <a:schemeClr val="tx2"/>
                </a:solidFill>
              </a:rPr>
            </a:br>
            <a:r>
              <a:rPr lang="en-US" altLang="it-IT" sz="1400" dirty="0">
                <a:solidFill>
                  <a:schemeClr val="tx2"/>
                </a:solidFill>
              </a:rPr>
              <a:t>Funds, Shares, ETF and others.</a:t>
            </a:r>
          </a:p>
          <a:p>
            <a:pPr lvl="2">
              <a:spcAft>
                <a:spcPts val="600"/>
              </a:spcAft>
              <a:buClr>
                <a:srgbClr val="004082"/>
              </a:buClr>
              <a:buFont typeface="Font di sistema regolare"/>
              <a:buChar char="-"/>
            </a:pPr>
            <a:r>
              <a:rPr lang="en-US" sz="1400" dirty="0">
                <a:solidFill>
                  <a:schemeClr val="tx2"/>
                </a:solidFill>
              </a:rPr>
              <a:t>Settlement Status: settled (S) or failed (N)</a:t>
            </a:r>
          </a:p>
          <a:p>
            <a:pPr lvl="1">
              <a:buClr>
                <a:srgbClr val="00408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lvl="1">
              <a:spcAft>
                <a:spcPts val="6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Graph representation:	</a:t>
            </a:r>
          </a:p>
          <a:p>
            <a:pPr lvl="2">
              <a:spcAft>
                <a:spcPts val="600"/>
              </a:spcAft>
              <a:buClr>
                <a:srgbClr val="004082"/>
              </a:buClr>
              <a:buFont typeface="Font di sistema regolare"/>
              <a:buChar char="-"/>
            </a:pPr>
            <a:r>
              <a:rPr lang="en-US" sz="1400" b="1" dirty="0">
                <a:solidFill>
                  <a:srgbClr val="004082"/>
                </a:solidFill>
              </a:rPr>
              <a:t>Nodes</a:t>
            </a:r>
            <a:r>
              <a:rPr lang="en-US" sz="1400" dirty="0">
                <a:solidFill>
                  <a:schemeClr val="tx2"/>
                </a:solidFill>
              </a:rPr>
              <a:t>: companies</a:t>
            </a:r>
          </a:p>
          <a:p>
            <a:pPr lvl="2">
              <a:spcAft>
                <a:spcPts val="600"/>
              </a:spcAft>
              <a:buClr>
                <a:srgbClr val="004082"/>
              </a:buClr>
              <a:buFont typeface="Font di sistema regolare"/>
              <a:buChar char="-"/>
            </a:pPr>
            <a:r>
              <a:rPr lang="en-US" sz="1400" b="1" dirty="0">
                <a:solidFill>
                  <a:srgbClr val="004082"/>
                </a:solidFill>
              </a:rPr>
              <a:t>Edges</a:t>
            </a:r>
            <a:r>
              <a:rPr lang="en-US" sz="1400" dirty="0">
                <a:solidFill>
                  <a:schemeClr val="tx2"/>
                </a:solidFill>
              </a:rPr>
              <a:t>:</a:t>
            </a:r>
          </a:p>
          <a:p>
            <a:pPr lvl="3">
              <a:spcAft>
                <a:spcPts val="4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Directed: from deliverer to </a:t>
            </a:r>
            <a:r>
              <a:rPr lang="en-US" sz="1400" dirty="0" err="1">
                <a:solidFill>
                  <a:schemeClr val="tx2"/>
                </a:solidFill>
              </a:rPr>
              <a:t>reicever</a:t>
            </a:r>
            <a:endParaRPr lang="en-US" sz="1400" dirty="0">
              <a:solidFill>
                <a:schemeClr val="tx2"/>
              </a:solidFill>
            </a:endParaRPr>
          </a:p>
          <a:p>
            <a:pPr lvl="3">
              <a:spcAft>
                <a:spcPts val="4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Weighted: with cash flow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B2B481C0-1DAE-B122-3031-B76DE9BF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0F0405A-2544-4E60-336A-B4F3DF248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" t="10030" r="7586" b="4445"/>
          <a:stretch/>
        </p:blipFill>
        <p:spPr>
          <a:xfrm>
            <a:off x="10110729" y="4614290"/>
            <a:ext cx="1747811" cy="1722604"/>
          </a:xfrm>
          <a:prstGeom prst="rect">
            <a:avLst/>
          </a:prstGeom>
        </p:spPr>
      </p:pic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47AC0CAD-E641-A723-FE24-9D6B188E4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76930"/>
              </p:ext>
            </p:extLst>
          </p:nvPr>
        </p:nvGraphicFramePr>
        <p:xfrm>
          <a:off x="8603055" y="1596048"/>
          <a:ext cx="2895972" cy="67119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36486">
                  <a:extLst>
                    <a:ext uri="{9D8B030D-6E8A-4147-A177-3AD203B41FA5}">
                      <a16:colId xmlns:a16="http://schemas.microsoft.com/office/drawing/2014/main" val="587324354"/>
                    </a:ext>
                  </a:extLst>
                </a:gridCol>
                <a:gridCol w="498923">
                  <a:extLst>
                    <a:ext uri="{9D8B030D-6E8A-4147-A177-3AD203B41FA5}">
                      <a16:colId xmlns:a16="http://schemas.microsoft.com/office/drawing/2014/main" val="1416377735"/>
                    </a:ext>
                  </a:extLst>
                </a:gridCol>
                <a:gridCol w="353459">
                  <a:extLst>
                    <a:ext uri="{9D8B030D-6E8A-4147-A177-3AD203B41FA5}">
                      <a16:colId xmlns:a16="http://schemas.microsoft.com/office/drawing/2014/main" val="1346309879"/>
                    </a:ext>
                  </a:extLst>
                </a:gridCol>
                <a:gridCol w="452828">
                  <a:extLst>
                    <a:ext uri="{9D8B030D-6E8A-4147-A177-3AD203B41FA5}">
                      <a16:colId xmlns:a16="http://schemas.microsoft.com/office/drawing/2014/main" val="352677519"/>
                    </a:ext>
                  </a:extLst>
                </a:gridCol>
                <a:gridCol w="469212">
                  <a:extLst>
                    <a:ext uri="{9D8B030D-6E8A-4147-A177-3AD203B41FA5}">
                      <a16:colId xmlns:a16="http://schemas.microsoft.com/office/drawing/2014/main" val="3758015445"/>
                    </a:ext>
                  </a:extLst>
                </a:gridCol>
                <a:gridCol w="485064">
                  <a:extLst>
                    <a:ext uri="{9D8B030D-6E8A-4147-A177-3AD203B41FA5}">
                      <a16:colId xmlns:a16="http://schemas.microsoft.com/office/drawing/2014/main" val="1415737186"/>
                    </a:ext>
                  </a:extLst>
                </a:gridCol>
              </a:tblGrid>
              <a:tr h="3355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Deliverer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Receiver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Sett</a:t>
                      </a:r>
                      <a:r>
                        <a:rPr lang="it-IT" sz="700" b="1" dirty="0">
                          <a:effectLst/>
                        </a:rPr>
                        <a:t> Status</a:t>
                      </a: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financial</a:t>
                      </a:r>
                      <a:r>
                        <a:rPr lang="it-IT" sz="700" b="1" dirty="0">
                          <a:effectLst/>
                        </a:rPr>
                        <a:t> </a:t>
                      </a:r>
                      <a:r>
                        <a:rPr lang="it-IT" sz="700" b="1" dirty="0" err="1">
                          <a:effectLst/>
                        </a:rPr>
                        <a:t>instr</a:t>
                      </a:r>
                      <a:r>
                        <a:rPr lang="it-IT" sz="700" b="1" dirty="0">
                          <a:effectLst/>
                        </a:rPr>
                        <a:t> </a:t>
                      </a:r>
                      <a:r>
                        <a:rPr lang="it-IT" sz="700" b="1" dirty="0" err="1">
                          <a:effectLst/>
                        </a:rPr>
                        <a:t>type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>
                          <a:effectLst/>
                        </a:rPr>
                        <a:t>ETF </a:t>
                      </a:r>
                      <a:r>
                        <a:rPr lang="it-IT" sz="700" b="1" dirty="0" err="1">
                          <a:effectLst/>
                        </a:rPr>
                        <a:t>indicator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Amount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706131"/>
                  </a:ext>
                </a:extLst>
              </a:tr>
              <a:tr h="335598">
                <a:tc>
                  <a:txBody>
                    <a:bodyPr/>
                    <a:lstStyle/>
                    <a:p>
                      <a:pPr marL="0" marR="0" lvl="0" indent="0" algn="ctr" defTabSz="91443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700" b="1" dirty="0">
                          <a:effectLst/>
                        </a:rPr>
                        <a:t>Net Venture</a:t>
                      </a:r>
                    </a:p>
                  </a:txBody>
                  <a:tcPr marL="39346" marR="39346" marT="19673" marB="19673" anchor="ctr"/>
                </a:tc>
                <a:tc>
                  <a:txBody>
                    <a:bodyPr/>
                    <a:lstStyle/>
                    <a:p>
                      <a:pPr marL="0" marR="0" lvl="0" indent="0" algn="ctr" defTabSz="91443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700" b="1" dirty="0">
                          <a:effectLst/>
                        </a:rPr>
                        <a:t>Monte Titoli</a:t>
                      </a:r>
                    </a:p>
                  </a:txBody>
                  <a:tcPr marL="39346" marR="39346" marT="19673" marB="196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S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>
                          <a:effectLst/>
                        </a:rPr>
                        <a:t>Corp. Bonds</a:t>
                      </a:r>
                    </a:p>
                  </a:txBody>
                  <a:tcPr marL="39346" marR="39346" marT="19673" marB="196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>
                          <a:effectLst/>
                        </a:rPr>
                        <a:t>0</a:t>
                      </a:r>
                    </a:p>
                  </a:txBody>
                  <a:tcPr marL="39346" marR="39346" marT="19673" marB="196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>
                          <a:effectLst/>
                        </a:rPr>
                        <a:t>10000</a:t>
                      </a:r>
                    </a:p>
                  </a:txBody>
                  <a:tcPr marL="39346" marR="39346" marT="19673" marB="19673" anchor="ctr"/>
                </a:tc>
                <a:extLst>
                  <a:ext uri="{0D108BD9-81ED-4DB2-BD59-A6C34878D82A}">
                    <a16:rowId xmlns:a16="http://schemas.microsoft.com/office/drawing/2014/main" val="355142852"/>
                  </a:ext>
                </a:extLst>
              </a:tr>
            </a:tbl>
          </a:graphicData>
        </a:graphic>
      </p:graphicFrame>
      <p:sp>
        <p:nvSpPr>
          <p:cNvPr id="24" name="Arrow: Down 23">
            <a:extLst>
              <a:ext uri="{FF2B5EF4-FFF2-40B4-BE49-F238E27FC236}">
                <a16:creationId xmlns:a16="http://schemas.microsoft.com/office/drawing/2014/main" id="{2918F91E-9921-77CB-A2DB-BD971D86A934}"/>
              </a:ext>
            </a:extLst>
          </p:cNvPr>
          <p:cNvSpPr/>
          <p:nvPr/>
        </p:nvSpPr>
        <p:spPr>
          <a:xfrm>
            <a:off x="10068251" y="2497603"/>
            <a:ext cx="174115" cy="38315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8B364FB3-E2E3-F596-22A1-9A1761280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134" y="3112936"/>
            <a:ext cx="1945393" cy="4936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3F6443D-61D5-D916-52BA-20887FF694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88" t="12672" r="5444" b="6785"/>
          <a:stretch/>
        </p:blipFill>
        <p:spPr>
          <a:xfrm>
            <a:off x="8118476" y="4682554"/>
            <a:ext cx="1859056" cy="1684935"/>
          </a:xfrm>
          <a:prstGeom prst="rect">
            <a:avLst/>
          </a:prstGeom>
        </p:spPr>
      </p:pic>
      <p:sp>
        <p:nvSpPr>
          <p:cNvPr id="27" name="Arrow: Down 24">
            <a:extLst>
              <a:ext uri="{FF2B5EF4-FFF2-40B4-BE49-F238E27FC236}">
                <a16:creationId xmlns:a16="http://schemas.microsoft.com/office/drawing/2014/main" id="{DD18D295-A7FE-DC61-BFAF-8ACD4DC1F957}"/>
              </a:ext>
            </a:extLst>
          </p:cNvPr>
          <p:cNvSpPr/>
          <p:nvPr/>
        </p:nvSpPr>
        <p:spPr>
          <a:xfrm>
            <a:off x="10056348" y="3734639"/>
            <a:ext cx="174115" cy="38315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1044627A-1E52-412C-B6DA-70B5BDB9C1C7}"/>
              </a:ext>
            </a:extLst>
          </p:cNvPr>
          <p:cNvSpPr/>
          <p:nvPr/>
        </p:nvSpPr>
        <p:spPr>
          <a:xfrm>
            <a:off x="9503931" y="4247466"/>
            <a:ext cx="1326821" cy="383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4082"/>
              </a:buClr>
            </a:pPr>
            <a:r>
              <a:rPr lang="it-IT" b="1" dirty="0">
                <a:solidFill>
                  <a:schemeClr val="tx2"/>
                </a:solidFill>
              </a:rPr>
              <a:t>468 </a:t>
            </a:r>
            <a:r>
              <a:rPr lang="it-IT" b="1" dirty="0" err="1">
                <a:solidFill>
                  <a:schemeClr val="tx2"/>
                </a:solidFill>
              </a:rPr>
              <a:t>graphs</a:t>
            </a:r>
            <a:endParaRPr lang="it-IT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15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nodes - most frequent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3205111-31EC-0193-1FBD-A190331C0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33304" y="1764703"/>
            <a:ext cx="4456739" cy="3416048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4032AF8-D55A-6C0D-729A-AA6E014BA107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8EB3464-BB23-701E-0DCD-2AD3B1FBC4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2" name="Segnaposto data 2">
            <a:extLst>
              <a:ext uri="{FF2B5EF4-FFF2-40B4-BE49-F238E27FC236}">
                <a16:creationId xmlns:a16="http://schemas.microsoft.com/office/drawing/2014/main" id="{9074957F-AAA8-69E6-1BB1-7D9CB5FD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8" name="Segnaposto contenuto 8">
            <a:extLst>
              <a:ext uri="{FF2B5EF4-FFF2-40B4-BE49-F238E27FC236}">
                <a16:creationId xmlns:a16="http://schemas.microsoft.com/office/drawing/2014/main" id="{8B9892F4-C2EB-CAD9-FC36-5344EE525A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34794" y="1827626"/>
            <a:ext cx="4456739" cy="3381080"/>
          </a:xfrm>
          <a:prstGeom prst="rect">
            <a:avLst/>
          </a:prstGeom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E7A1D9CA-A214-AFDB-7C9B-39DA1CCB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9117ECF-968F-B264-269A-939F4AFFBE4D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C312025D-D38B-F864-E91D-695851EDAF4C}"/>
              </a:ext>
            </a:extLst>
          </p:cNvPr>
          <p:cNvSpPr/>
          <p:nvPr/>
        </p:nvSpPr>
        <p:spPr>
          <a:xfrm>
            <a:off x="8231171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Non-Cumulative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D1DD382-2ACE-2FD1-8EEB-72793E6C1D8C}"/>
              </a:ext>
            </a:extLst>
          </p:cNvPr>
          <p:cNvSpPr txBox="1">
            <a:spLocks/>
          </p:cNvSpPr>
          <p:nvPr/>
        </p:nvSpPr>
        <p:spPr>
          <a:xfrm>
            <a:off x="438360" y="5339135"/>
            <a:ext cx="10587362" cy="924505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Cassa Compensazione e Garanzia (CC&amp;G) protects contracting parties against default risk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CC&amp;G has a high centrality because is deputed to clearing and netting </a:t>
            </a:r>
          </a:p>
        </p:txBody>
      </p:sp>
    </p:spTree>
    <p:extLst>
      <p:ext uri="{BB962C8B-B14F-4D97-AF65-F5344CB8AC3E}">
        <p14:creationId xmlns:p14="http://schemas.microsoft.com/office/powerpoint/2010/main" val="5133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nodes - ranking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DBE81F5-AE99-0F9E-1694-891336FF0FA9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C4DED7EE-CA5A-A6F2-7B6F-F183A1364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0" name="Segnaposto data 2">
            <a:extLst>
              <a:ext uri="{FF2B5EF4-FFF2-40B4-BE49-F238E27FC236}">
                <a16:creationId xmlns:a16="http://schemas.microsoft.com/office/drawing/2014/main" id="{1F921E39-E86E-24A2-B4E9-BC29C783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0AE7AD2D-BCAC-70DE-AE64-4C6B035D8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005" y="2035768"/>
            <a:ext cx="5452132" cy="2755826"/>
          </a:xfrm>
          <a:prstGeom prst="rect">
            <a:avLst/>
          </a:prstGeom>
        </p:spPr>
      </p:pic>
      <p:pic>
        <p:nvPicPr>
          <p:cNvPr id="35" name="Segnaposto contenuto 8">
            <a:extLst>
              <a:ext uri="{FF2B5EF4-FFF2-40B4-BE49-F238E27FC236}">
                <a16:creationId xmlns:a16="http://schemas.microsoft.com/office/drawing/2014/main" id="{4A0AF478-5F87-B588-290D-3D7AB7DAA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/>
          <a:stretch/>
        </p:blipFill>
        <p:spPr>
          <a:xfrm>
            <a:off x="1184536" y="2038801"/>
            <a:ext cx="5079104" cy="2749761"/>
          </a:xfrm>
          <a:prstGeom prst="rect">
            <a:avLst/>
          </a:prstGeom>
        </p:spPr>
      </p:pic>
      <p:sp>
        <p:nvSpPr>
          <p:cNvPr id="36" name="Segnaposto numero diapositiva 5">
            <a:extLst>
              <a:ext uri="{FF2B5EF4-FFF2-40B4-BE49-F238E27FC236}">
                <a16:creationId xmlns:a16="http://schemas.microsoft.com/office/drawing/2014/main" id="{FF66ADD1-ECA6-7360-71D0-12F3BF48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1BD465B-41E5-4C09-E67D-679521544F9D}"/>
              </a:ext>
            </a:extLst>
          </p:cNvPr>
          <p:cNvSpPr txBox="1">
            <a:spLocks/>
          </p:cNvSpPr>
          <p:nvPr/>
        </p:nvSpPr>
        <p:spPr>
          <a:xfrm>
            <a:off x="438360" y="5019095"/>
            <a:ext cx="10587362" cy="1035097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Cumulative networks show a quite stable ranking over time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Non-cumulative networks exhibit a non-stable pattern of firms’ positions over time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518DF4F5-8867-414B-54DD-401834F6909B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C0F69D4D-DD26-8103-05E7-F18EC58DBC7F}"/>
              </a:ext>
            </a:extLst>
          </p:cNvPr>
          <p:cNvSpPr/>
          <p:nvPr/>
        </p:nvSpPr>
        <p:spPr>
          <a:xfrm>
            <a:off x="8363146" y="150840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Non-Cumulative</a:t>
            </a:r>
          </a:p>
        </p:txBody>
      </p:sp>
    </p:spTree>
    <p:extLst>
      <p:ext uri="{BB962C8B-B14F-4D97-AF65-F5344CB8AC3E}">
        <p14:creationId xmlns:p14="http://schemas.microsoft.com/office/powerpoint/2010/main" val="35686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Scale free networks - degrees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DBE81F5-AE99-0F9E-1694-891336FF0FA9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C4DED7EE-CA5A-A6F2-7B6F-F183A1364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0" name="Segnaposto data 2">
            <a:extLst>
              <a:ext uri="{FF2B5EF4-FFF2-40B4-BE49-F238E27FC236}">
                <a16:creationId xmlns:a16="http://schemas.microsoft.com/office/drawing/2014/main" id="{1F921E39-E86E-24A2-B4E9-BC29C783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0AE7AD2D-BCAC-70DE-AE64-4C6B035D89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75058" y="1858344"/>
            <a:ext cx="4978742" cy="2700185"/>
          </a:xfrm>
          <a:prstGeom prst="rect">
            <a:avLst/>
          </a:prstGeom>
        </p:spPr>
      </p:pic>
      <p:pic>
        <p:nvPicPr>
          <p:cNvPr id="35" name="Segnaposto contenuto 8">
            <a:extLst>
              <a:ext uri="{FF2B5EF4-FFF2-40B4-BE49-F238E27FC236}">
                <a16:creationId xmlns:a16="http://schemas.microsoft.com/office/drawing/2014/main" id="{4A0AF478-5F87-B588-290D-3D7AB7DAA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2369"/>
          <a:stretch/>
        </p:blipFill>
        <p:spPr>
          <a:xfrm>
            <a:off x="649224" y="1870035"/>
            <a:ext cx="5081337" cy="2676802"/>
          </a:xfrm>
          <a:prstGeom prst="rect">
            <a:avLst/>
          </a:prstGeom>
        </p:spPr>
      </p:pic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9E607BD4-40B0-95F1-F646-D96D16C3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7CD9EDB1-1D49-CCA6-7E19-4D0580E35842}"/>
              </a:ext>
            </a:extLst>
          </p:cNvPr>
          <p:cNvSpPr/>
          <p:nvPr/>
        </p:nvSpPr>
        <p:spPr>
          <a:xfrm>
            <a:off x="2337062" y="154159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97FD17F-981B-EEDA-F7BD-0698B10497BC}"/>
              </a:ext>
            </a:extLst>
          </p:cNvPr>
          <p:cNvSpPr/>
          <p:nvPr/>
        </p:nvSpPr>
        <p:spPr>
          <a:xfrm>
            <a:off x="7878192" y="156141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Non-Cumulative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11A4D8B-87FA-B700-15BB-73391490952F}"/>
              </a:ext>
            </a:extLst>
          </p:cNvPr>
          <p:cNvSpPr txBox="1">
            <a:spLocks/>
          </p:cNvSpPr>
          <p:nvPr/>
        </p:nvSpPr>
        <p:spPr>
          <a:xfrm>
            <a:off x="436880" y="4934972"/>
            <a:ext cx="10587362" cy="1604485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Scale free networks follow Power law distribution.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Cumulative networks are mostly scale-free.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Non-cumulative are more non-scale-free with respect to cumulative.</a:t>
            </a:r>
          </a:p>
        </p:txBody>
      </p:sp>
    </p:spTree>
    <p:extLst>
      <p:ext uri="{BB962C8B-B14F-4D97-AF65-F5344CB8AC3E}">
        <p14:creationId xmlns:p14="http://schemas.microsoft.com/office/powerpoint/2010/main" val="331250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Non-Scale free - over time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DBE81F5-AE99-0F9E-1694-891336FF0FA9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C4DED7EE-CA5A-A6F2-7B6F-F183A1364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0" name="Segnaposto data 2">
            <a:extLst>
              <a:ext uri="{FF2B5EF4-FFF2-40B4-BE49-F238E27FC236}">
                <a16:creationId xmlns:a16="http://schemas.microsoft.com/office/drawing/2014/main" id="{1F921E39-E86E-24A2-B4E9-BC29C783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0AE7AD2D-BCAC-70DE-AE64-4C6B035D89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93032" y="1826932"/>
            <a:ext cx="5009561" cy="2879646"/>
          </a:xfrm>
          <a:prstGeom prst="rect">
            <a:avLst/>
          </a:prstGeom>
        </p:spPr>
      </p:pic>
      <p:pic>
        <p:nvPicPr>
          <p:cNvPr id="35" name="Segnaposto contenuto 8">
            <a:extLst>
              <a:ext uri="{FF2B5EF4-FFF2-40B4-BE49-F238E27FC236}">
                <a16:creationId xmlns:a16="http://schemas.microsoft.com/office/drawing/2014/main" id="{4A0AF478-5F87-B588-290D-3D7AB7DAA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/>
          <a:stretch/>
        </p:blipFill>
        <p:spPr>
          <a:xfrm>
            <a:off x="626132" y="1773620"/>
            <a:ext cx="5009562" cy="2895491"/>
          </a:xfrm>
          <a:prstGeom prst="rect">
            <a:avLst/>
          </a:prstGeom>
        </p:spPr>
      </p:pic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EAD1FF35-594E-6297-2663-68AD608E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7F0E1B8-106A-3101-5AE1-ECD90D980C9F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70BF5DC-0552-EAB3-75C1-59A0DA7C53EE}"/>
              </a:ext>
            </a:extLst>
          </p:cNvPr>
          <p:cNvSpPr/>
          <p:nvPr/>
        </p:nvSpPr>
        <p:spPr>
          <a:xfrm>
            <a:off x="8363146" y="150840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Non-Cumulative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8C3D85B-8AAA-335E-A7C1-A4C57D1E2CA5}"/>
              </a:ext>
            </a:extLst>
          </p:cNvPr>
          <p:cNvSpPr txBox="1">
            <a:spLocks/>
          </p:cNvSpPr>
          <p:nvPr/>
        </p:nvSpPr>
        <p:spPr>
          <a:xfrm>
            <a:off x="436879" y="4797813"/>
            <a:ext cx="11082675" cy="1228728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In cumulative networks as number the nodes and links increase, the number of non-scale-free networks decreases.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Non-cumulative networks does not show any pattern over time.</a:t>
            </a:r>
          </a:p>
        </p:txBody>
      </p:sp>
    </p:spTree>
    <p:extLst>
      <p:ext uri="{BB962C8B-B14F-4D97-AF65-F5344CB8AC3E}">
        <p14:creationId xmlns:p14="http://schemas.microsoft.com/office/powerpoint/2010/main" val="1081417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Node deletion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AAA91C-672C-3696-B139-CDF2CAB578C6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5B6F3B7-648B-21F6-D1A4-5C07978B6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2" name="Segnaposto data 2">
            <a:extLst>
              <a:ext uri="{FF2B5EF4-FFF2-40B4-BE49-F238E27FC236}">
                <a16:creationId xmlns:a16="http://schemas.microsoft.com/office/drawing/2014/main" id="{F86E8D65-7E1A-6649-FAD3-5378D1AA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Segnaposto numero diapositiva 5">
            <a:extLst>
              <a:ext uri="{FF2B5EF4-FFF2-40B4-BE49-F238E27FC236}">
                <a16:creationId xmlns:a16="http://schemas.microsoft.com/office/drawing/2014/main" id="{35A98646-8ABC-EA6E-5E17-44DD5161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6CDCE7A-8F69-BB59-173A-FA0D94BA12C7}"/>
              </a:ext>
            </a:extLst>
          </p:cNvPr>
          <p:cNvSpPr txBox="1">
            <a:spLocks/>
          </p:cNvSpPr>
          <p:nvPr/>
        </p:nvSpPr>
        <p:spPr>
          <a:xfrm>
            <a:off x="479706" y="1794756"/>
            <a:ext cx="10874094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Different node deletion approaches are applied: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  <a:cs typeface="Verdana" panose="020B0604030504040204" pitchFamily="34" charset="0"/>
              </a:rPr>
              <a:t>Random node deletion</a:t>
            </a:r>
            <a:r>
              <a:rPr lang="en-US" sz="1600" dirty="0">
                <a:solidFill>
                  <a:srgbClr val="06262D"/>
                </a:solidFill>
                <a:cs typeface="Verdana" panose="020B0604030504040204" pitchFamily="34" charset="0"/>
              </a:rPr>
              <a:t>: </a:t>
            </a: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a node is deleted randomly from the network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  <a:cs typeface="Verdana" panose="020B0604030504040204" pitchFamily="34" charset="0"/>
              </a:rPr>
              <a:t>Localized node deletion</a:t>
            </a:r>
            <a:r>
              <a:rPr lang="en-US" sz="1600" dirty="0">
                <a:solidFill>
                  <a:srgbClr val="06262D"/>
                </a:solidFill>
                <a:cs typeface="Verdana" panose="020B0604030504040204" pitchFamily="34" charset="0"/>
              </a:rPr>
              <a:t>: </a:t>
            </a: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a deletion of a precisely selected node</a:t>
            </a: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endParaRPr lang="en-US" sz="1600" dirty="0">
              <a:solidFill>
                <a:schemeClr val="tx2"/>
              </a:solidFill>
              <a:cs typeface="Verdana" panose="020B0604030504040204" pitchFamily="34" charset="0"/>
            </a:endParaRP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We investigate if the structure of the network become divided into disconnected clusters after a node removal: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Networks presents only one main weakly connected component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If after node deletion, the network results with more than one weakly connected components, then the network is considered altered.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170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99000"/>
    </mc:Choice>
    <mc:Fallback>
      <p:transition spd="slow" advTm="86399000"/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6615</TotalTime>
  <Words>1269</Words>
  <Application>Microsoft Macintosh PowerPoint</Application>
  <PresentationFormat>Widescreen</PresentationFormat>
  <Paragraphs>235</Paragraphs>
  <Slides>21</Slides>
  <Notes>21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Font di sistema regolare</vt:lpstr>
      <vt:lpstr>Times New Roman</vt:lpstr>
      <vt:lpstr>Verdana</vt:lpstr>
      <vt:lpstr>Wingdings</vt:lpstr>
      <vt:lpstr>Tema di Office</vt:lpstr>
      <vt:lpstr>Presentazione standard di PowerPoint</vt:lpstr>
      <vt:lpstr>Objective </vt:lpstr>
      <vt:lpstr>Technologies</vt:lpstr>
      <vt:lpstr>Networks construction</vt:lpstr>
      <vt:lpstr>Central nodes - most frequent</vt:lpstr>
      <vt:lpstr>Central nodes - ranking</vt:lpstr>
      <vt:lpstr>Scale free networks - degrees</vt:lpstr>
      <vt:lpstr>Non-Scale free - over time</vt:lpstr>
      <vt:lpstr>Node deletion</vt:lpstr>
      <vt:lpstr>Node deletion - frequency</vt:lpstr>
      <vt:lpstr>Node deletion - size</vt:lpstr>
      <vt:lpstr>Node deletion - average shortest path</vt:lpstr>
      <vt:lpstr>Daily analysis</vt:lpstr>
      <vt:lpstr>Impact of Covid19</vt:lpstr>
      <vt:lpstr>Impact of BTP emissions</vt:lpstr>
      <vt:lpstr>Conclusions</vt:lpstr>
      <vt:lpstr>Future works</vt:lpstr>
      <vt:lpstr>Thank you</vt:lpstr>
      <vt:lpstr>Monte Titoli, CC&amp;G and Euronext</vt:lpstr>
      <vt:lpstr>Scale free networks</vt:lpstr>
      <vt:lpstr>Non-Scale free - instr. type and sett. status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Ierardi</dc:creator>
  <cp:lastModifiedBy>Andrea Ierardi</cp:lastModifiedBy>
  <cp:revision>2</cp:revision>
  <dcterms:created xsi:type="dcterms:W3CDTF">2022-06-02T09:13:44Z</dcterms:created>
  <dcterms:modified xsi:type="dcterms:W3CDTF">2022-06-06T23:30:02Z</dcterms:modified>
</cp:coreProperties>
</file>